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534" r:id="rId2"/>
    <p:sldId id="524" r:id="rId3"/>
    <p:sldId id="525" r:id="rId4"/>
    <p:sldId id="526" r:id="rId5"/>
    <p:sldId id="528" r:id="rId6"/>
    <p:sldId id="529" r:id="rId7"/>
    <p:sldId id="530" r:id="rId8"/>
    <p:sldId id="531" r:id="rId9"/>
    <p:sldId id="532" r:id="rId10"/>
    <p:sldId id="533" r:id="rId11"/>
    <p:sldId id="535" r:id="rId12"/>
    <p:sldId id="517" r:id="rId13"/>
    <p:sldId id="518" r:id="rId14"/>
    <p:sldId id="491" r:id="rId15"/>
    <p:sldId id="523" r:id="rId16"/>
    <p:sldId id="490" r:id="rId17"/>
    <p:sldId id="497" r:id="rId18"/>
    <p:sldId id="540" r:id="rId19"/>
    <p:sldId id="503" r:id="rId20"/>
    <p:sldId id="519" r:id="rId21"/>
    <p:sldId id="520" r:id="rId22"/>
    <p:sldId id="521" r:id="rId23"/>
    <p:sldId id="522" r:id="rId24"/>
    <p:sldId id="501" r:id="rId25"/>
    <p:sldId id="502" r:id="rId26"/>
    <p:sldId id="536" r:id="rId27"/>
    <p:sldId id="538" r:id="rId28"/>
    <p:sldId id="537" r:id="rId29"/>
    <p:sldId id="539"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ND Authorized User" initials="RAN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2" autoAdjust="0"/>
    <p:restoredTop sz="95143" autoAdjust="0"/>
  </p:normalViewPr>
  <p:slideViewPr>
    <p:cSldViewPr>
      <p:cViewPr varScale="1">
        <p:scale>
          <a:sx n="83" d="100"/>
          <a:sy n="83" d="100"/>
        </p:scale>
        <p:origin x="36" y="2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926" y="2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D4F317A2-5B1C-4B67-A94B-BEDF6A27CE6D}" type="datetimeFigureOut">
              <a:rPr lang="en-US" smtClean="0"/>
              <a:t>9/27/2018</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16597561-ED5F-42C4-BB68-C4D7EB3D6819}" type="slidenum">
              <a:rPr lang="en-US" smtClean="0"/>
              <a:t>‹#›</a:t>
            </a:fld>
            <a:endParaRPr lang="en-US"/>
          </a:p>
        </p:txBody>
      </p:sp>
    </p:spTree>
    <p:extLst>
      <p:ext uri="{BB962C8B-B14F-4D97-AF65-F5344CB8AC3E}">
        <p14:creationId xmlns:p14="http://schemas.microsoft.com/office/powerpoint/2010/main" val="3585730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1460C89F-08ED-4030-A329-0D65E5EDC9E0}" type="datetimeFigureOut">
              <a:rPr lang="en-US" smtClean="0"/>
              <a:t>9/27/2018</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B8FA3553-789B-49A1-B6B9-2B71A369E551}" type="slidenum">
              <a:rPr lang="en-US" smtClean="0"/>
              <a:t>‹#›</a:t>
            </a:fld>
            <a:endParaRPr lang="en-US"/>
          </a:p>
        </p:txBody>
      </p:sp>
    </p:spTree>
    <p:extLst>
      <p:ext uri="{BB962C8B-B14F-4D97-AF65-F5344CB8AC3E}">
        <p14:creationId xmlns:p14="http://schemas.microsoft.com/office/powerpoint/2010/main" val="2964488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A9532E9A-9731-47BD-9B3A-6EAF87A9B9CA}" type="slidenum">
              <a:rPr lang="en-US" sz="1200"/>
              <a:pPr/>
              <a:t>2</a:t>
            </a:fld>
            <a:endParaRPr 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4448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8FA3553-789B-49A1-B6B9-2B71A369E551}" type="slidenum">
              <a:rPr lang="en-US" smtClean="0"/>
              <a:t>12</a:t>
            </a:fld>
            <a:endParaRPr lang="en-US"/>
          </a:p>
        </p:txBody>
      </p:sp>
    </p:spTree>
    <p:extLst>
      <p:ext uri="{BB962C8B-B14F-4D97-AF65-F5344CB8AC3E}">
        <p14:creationId xmlns:p14="http://schemas.microsoft.com/office/powerpoint/2010/main" val="959107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8FA3553-789B-49A1-B6B9-2B71A369E551}" type="slidenum">
              <a:rPr lang="en-US" smtClean="0"/>
              <a:t>13</a:t>
            </a:fld>
            <a:endParaRPr lang="en-US"/>
          </a:p>
        </p:txBody>
      </p:sp>
    </p:spTree>
    <p:extLst>
      <p:ext uri="{BB962C8B-B14F-4D97-AF65-F5344CB8AC3E}">
        <p14:creationId xmlns:p14="http://schemas.microsoft.com/office/powerpoint/2010/main" val="2641976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A3553-789B-49A1-B6B9-2B71A369E551}" type="slidenum">
              <a:rPr lang="en-US" smtClean="0"/>
              <a:t>14</a:t>
            </a:fld>
            <a:endParaRPr lang="en-US"/>
          </a:p>
        </p:txBody>
      </p:sp>
    </p:spTree>
    <p:extLst>
      <p:ext uri="{BB962C8B-B14F-4D97-AF65-F5344CB8AC3E}">
        <p14:creationId xmlns:p14="http://schemas.microsoft.com/office/powerpoint/2010/main" val="2530559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Cannabis Benchmarks</a:t>
            </a:r>
            <a:r>
              <a:rPr lang="en-US" baseline="0" dirty="0" smtClean="0"/>
              <a:t> email</a:t>
            </a:r>
          </a:p>
          <a:p>
            <a:endParaRPr lang="en-US" dirty="0"/>
          </a:p>
        </p:txBody>
      </p:sp>
      <p:sp>
        <p:nvSpPr>
          <p:cNvPr id="4" name="Slide Number Placeholder 3"/>
          <p:cNvSpPr>
            <a:spLocks noGrp="1"/>
          </p:cNvSpPr>
          <p:nvPr>
            <p:ph type="sldNum" sz="quarter" idx="10"/>
          </p:nvPr>
        </p:nvSpPr>
        <p:spPr/>
        <p:txBody>
          <a:bodyPr/>
          <a:lstStyle/>
          <a:p>
            <a:fld id="{B8FA3553-789B-49A1-B6B9-2B71A369E551}" type="slidenum">
              <a:rPr lang="en-US" smtClean="0"/>
              <a:t>15</a:t>
            </a:fld>
            <a:endParaRPr lang="en-US"/>
          </a:p>
        </p:txBody>
      </p:sp>
    </p:spTree>
    <p:extLst>
      <p:ext uri="{BB962C8B-B14F-4D97-AF65-F5344CB8AC3E}">
        <p14:creationId xmlns:p14="http://schemas.microsoft.com/office/powerpoint/2010/main" val="2445521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16</a:t>
            </a:fld>
            <a:endParaRPr lang="en-US"/>
          </a:p>
        </p:txBody>
      </p:sp>
    </p:spTree>
    <p:extLst>
      <p:ext uri="{BB962C8B-B14F-4D97-AF65-F5344CB8AC3E}">
        <p14:creationId xmlns:p14="http://schemas.microsoft.com/office/powerpoint/2010/main" val="2245399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9F867396-307C-41B9-B984-564798FBF96F}" type="slidenum">
              <a:rPr lang="en-US" smtClean="0"/>
              <a:pPr>
                <a:defRPr/>
              </a:pPr>
              <a:t>17</a:t>
            </a:fld>
            <a:endParaRPr lang="en-US"/>
          </a:p>
        </p:txBody>
      </p:sp>
    </p:spTree>
    <p:extLst>
      <p:ext uri="{BB962C8B-B14F-4D97-AF65-F5344CB8AC3E}">
        <p14:creationId xmlns:p14="http://schemas.microsoft.com/office/powerpoint/2010/main" val="915218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A3553-789B-49A1-B6B9-2B71A369E551}" type="slidenum">
              <a:rPr lang="en-US" smtClean="0"/>
              <a:t>18</a:t>
            </a:fld>
            <a:endParaRPr lang="en-US"/>
          </a:p>
        </p:txBody>
      </p:sp>
    </p:spTree>
    <p:extLst>
      <p:ext uri="{BB962C8B-B14F-4D97-AF65-F5344CB8AC3E}">
        <p14:creationId xmlns:p14="http://schemas.microsoft.com/office/powerpoint/2010/main" val="3779371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19</a:t>
            </a:fld>
            <a:endParaRPr lang="en-US"/>
          </a:p>
        </p:txBody>
      </p:sp>
    </p:spTree>
    <p:extLst>
      <p:ext uri="{BB962C8B-B14F-4D97-AF65-F5344CB8AC3E}">
        <p14:creationId xmlns:p14="http://schemas.microsoft.com/office/powerpoint/2010/main" val="3378095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20</a:t>
            </a:fld>
            <a:endParaRPr lang="en-US"/>
          </a:p>
        </p:txBody>
      </p:sp>
    </p:spTree>
    <p:extLst>
      <p:ext uri="{BB962C8B-B14F-4D97-AF65-F5344CB8AC3E}">
        <p14:creationId xmlns:p14="http://schemas.microsoft.com/office/powerpoint/2010/main" val="2628074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21</a:t>
            </a:fld>
            <a:endParaRPr lang="en-US"/>
          </a:p>
        </p:txBody>
      </p:sp>
    </p:spTree>
    <p:extLst>
      <p:ext uri="{BB962C8B-B14F-4D97-AF65-F5344CB8AC3E}">
        <p14:creationId xmlns:p14="http://schemas.microsoft.com/office/powerpoint/2010/main" val="3195028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8DB550AD-2B6E-4E12-BE48-7E21CD0EF2E4}" type="slidenum">
              <a:rPr lang="en-US" sz="1200"/>
              <a:pPr/>
              <a:t>3</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3033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22</a:t>
            </a:fld>
            <a:endParaRPr lang="en-US"/>
          </a:p>
        </p:txBody>
      </p:sp>
    </p:spTree>
    <p:extLst>
      <p:ext uri="{BB962C8B-B14F-4D97-AF65-F5344CB8AC3E}">
        <p14:creationId xmlns:p14="http://schemas.microsoft.com/office/powerpoint/2010/main" val="1638498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answer to the question “How much has US Marijuana</a:t>
            </a:r>
            <a:r>
              <a:rPr lang="en-US" baseline="0" dirty="0" smtClean="0"/>
              <a:t> use increased since its nadir around 1992?” is “It depends.”  It depends on the measure used.</a:t>
            </a:r>
          </a:p>
          <a:p>
            <a:r>
              <a:rPr lang="en-US" baseline="0" dirty="0" smtClean="0"/>
              <a:t>And precisely because the answer to important – and even quite elementary – questions concerning patterns of drug use and drug-related harm depends crucially on the measure employed, it is essential that we start investing more in measures that capture the intensity of use, and not content ourselves with measures of the number of people who report having used within the past-year or past-month.  </a:t>
            </a:r>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23</a:t>
            </a:fld>
            <a:endParaRPr lang="en-US"/>
          </a:p>
        </p:txBody>
      </p:sp>
    </p:spTree>
    <p:extLst>
      <p:ext uri="{BB962C8B-B14F-4D97-AF65-F5344CB8AC3E}">
        <p14:creationId xmlns:p14="http://schemas.microsoft.com/office/powerpoint/2010/main" val="2845922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2D5DA4-7B42-4163-AC43-A06744FD4E2F}" type="slidenum">
              <a:rPr lang="en-US" smtClean="0"/>
              <a:pPr/>
              <a:t>24</a:t>
            </a:fld>
            <a:endParaRPr lang="en-US"/>
          </a:p>
        </p:txBody>
      </p:sp>
    </p:spTree>
    <p:extLst>
      <p:ext uri="{BB962C8B-B14F-4D97-AF65-F5344CB8AC3E}">
        <p14:creationId xmlns:p14="http://schemas.microsoft.com/office/powerpoint/2010/main" val="2462600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A3553-789B-49A1-B6B9-2B71A369E551}" type="slidenum">
              <a:rPr lang="en-US" smtClean="0"/>
              <a:t>25</a:t>
            </a:fld>
            <a:endParaRPr lang="en-US"/>
          </a:p>
        </p:txBody>
      </p:sp>
    </p:spTree>
    <p:extLst>
      <p:ext uri="{BB962C8B-B14F-4D97-AF65-F5344CB8AC3E}">
        <p14:creationId xmlns:p14="http://schemas.microsoft.com/office/powerpoint/2010/main" val="10381447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A3553-789B-49A1-B6B9-2B71A369E551}" type="slidenum">
              <a:rPr lang="en-US" smtClean="0"/>
              <a:t>27</a:t>
            </a:fld>
            <a:endParaRPr lang="en-US"/>
          </a:p>
        </p:txBody>
      </p:sp>
    </p:spTree>
    <p:extLst>
      <p:ext uri="{BB962C8B-B14F-4D97-AF65-F5344CB8AC3E}">
        <p14:creationId xmlns:p14="http://schemas.microsoft.com/office/powerpoint/2010/main" val="23707287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https://www.cdc.gov/drugoverdose/data/analysis.html</a:t>
            </a:r>
          </a:p>
        </p:txBody>
      </p:sp>
      <p:sp>
        <p:nvSpPr>
          <p:cNvPr id="4" name="Slide Number Placeholder 3"/>
          <p:cNvSpPr>
            <a:spLocks noGrp="1"/>
          </p:cNvSpPr>
          <p:nvPr>
            <p:ph type="sldNum" sz="quarter" idx="5"/>
          </p:nvPr>
        </p:nvSpPr>
        <p:spPr/>
        <p:txBody>
          <a:bodyPr/>
          <a:lstStyle/>
          <a:p>
            <a:pPr>
              <a:defRPr/>
            </a:pPr>
            <a:fld id="{65A9BBBF-70AE-4FC4-95FE-2015C89005C3}" type="slidenum">
              <a:rPr lang="en-US" smtClean="0"/>
              <a:pPr>
                <a:defRPr/>
              </a:pPr>
              <a:t>28</a:t>
            </a:fld>
            <a:endParaRPr lang="en-US"/>
          </a:p>
        </p:txBody>
      </p:sp>
    </p:spTree>
    <p:extLst>
      <p:ext uri="{BB962C8B-B14F-4D97-AF65-F5344CB8AC3E}">
        <p14:creationId xmlns:p14="http://schemas.microsoft.com/office/powerpoint/2010/main" val="28390521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A3553-789B-49A1-B6B9-2B71A369E551}" type="slidenum">
              <a:rPr lang="en-US" smtClean="0"/>
              <a:t>29</a:t>
            </a:fld>
            <a:endParaRPr lang="en-US"/>
          </a:p>
        </p:txBody>
      </p:sp>
    </p:spTree>
    <p:extLst>
      <p:ext uri="{BB962C8B-B14F-4D97-AF65-F5344CB8AC3E}">
        <p14:creationId xmlns:p14="http://schemas.microsoft.com/office/powerpoint/2010/main" val="344825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A460D428-E6A8-41AA-90FE-51B437140BAE}" type="slidenum">
              <a:rPr lang="en-US" sz="1200"/>
              <a:pPr/>
              <a:t>4</a:t>
            </a:fld>
            <a:endParaRPr 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180496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C2EAF7E4-163B-48AA-AFD6-03B0A11E89CE}" type="slidenum">
              <a:rPr lang="en-US" sz="1200"/>
              <a:pPr/>
              <a:t>5</a:t>
            </a:fld>
            <a:endParaRPr lang="en-US" sz="1200"/>
          </a:p>
        </p:txBody>
      </p:sp>
      <p:sp>
        <p:nvSpPr>
          <p:cNvPr id="73731" name="Rectangle 2"/>
          <p:cNvSpPr>
            <a:spLocks noGrp="1" noRot="1" noChangeAspect="1" noChangeArrowheads="1" noTextEdit="1"/>
          </p:cNvSpPr>
          <p:nvPr>
            <p:ph type="sldImg"/>
          </p:nvPr>
        </p:nvSpPr>
        <p:spPr>
          <a:xfrm>
            <a:off x="1212850" y="709613"/>
            <a:ext cx="4676775" cy="3508375"/>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0577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38D98C9A-A1CB-413D-87A2-8835F701F76F}" type="slidenum">
              <a:rPr lang="en-US" sz="1200"/>
              <a:pPr/>
              <a:t>6</a:t>
            </a:fld>
            <a:endParaRPr 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56710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8981AA86-5085-4264-88CE-6867F8626884}" type="slidenum">
              <a:rPr lang="en-US" sz="1200"/>
              <a:pPr/>
              <a:t>7</a:t>
            </a:fld>
            <a:endParaRPr 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28962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82875DEB-D9B6-4B97-9086-57115A12FA8B}" type="slidenum">
              <a:rPr lang="en-US" sz="1200"/>
              <a:pPr/>
              <a:t>8</a:t>
            </a:fld>
            <a:endParaRPr 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7906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E07516AC-162C-42A1-A655-28FF059759DB}" type="slidenum">
              <a:rPr lang="en-US" sz="1200"/>
              <a:pPr/>
              <a:t>9</a:t>
            </a:fld>
            <a:endParaRPr 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43608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65545" indent="-294440">
              <a:defRPr sz="1400">
                <a:solidFill>
                  <a:schemeClr val="tx1"/>
                </a:solidFill>
                <a:latin typeface="Times" pitchFamily="18" charset="0"/>
                <a:cs typeface="Arial" pitchFamily="34" charset="0"/>
              </a:defRPr>
            </a:lvl2pPr>
            <a:lvl3pPr marL="1177762" indent="-235552">
              <a:defRPr sz="1400">
                <a:solidFill>
                  <a:schemeClr val="tx1"/>
                </a:solidFill>
                <a:latin typeface="Times" pitchFamily="18" charset="0"/>
                <a:cs typeface="Arial" pitchFamily="34" charset="0"/>
              </a:defRPr>
            </a:lvl3pPr>
            <a:lvl4pPr marL="1648867" indent="-235552">
              <a:defRPr sz="1400">
                <a:solidFill>
                  <a:schemeClr val="tx1"/>
                </a:solidFill>
                <a:latin typeface="Times" pitchFamily="18" charset="0"/>
                <a:cs typeface="Arial" pitchFamily="34" charset="0"/>
              </a:defRPr>
            </a:lvl4pPr>
            <a:lvl5pPr marL="2119972" indent="-235552">
              <a:defRPr sz="1400">
                <a:solidFill>
                  <a:schemeClr val="tx1"/>
                </a:solidFill>
                <a:latin typeface="Times" pitchFamily="18" charset="0"/>
                <a:cs typeface="Arial" pitchFamily="34" charset="0"/>
              </a:defRPr>
            </a:lvl5pPr>
            <a:lvl6pPr marL="2591076" indent="-235552" algn="r" eaLnBrk="0" fontAlgn="base" hangingPunct="0">
              <a:spcBef>
                <a:spcPct val="0"/>
              </a:spcBef>
              <a:spcAft>
                <a:spcPct val="0"/>
              </a:spcAft>
              <a:defRPr sz="1400">
                <a:solidFill>
                  <a:schemeClr val="tx1"/>
                </a:solidFill>
                <a:latin typeface="Times" pitchFamily="18" charset="0"/>
                <a:cs typeface="Arial" pitchFamily="34" charset="0"/>
              </a:defRPr>
            </a:lvl6pPr>
            <a:lvl7pPr marL="3062181" indent="-235552" algn="r" eaLnBrk="0" fontAlgn="base" hangingPunct="0">
              <a:spcBef>
                <a:spcPct val="0"/>
              </a:spcBef>
              <a:spcAft>
                <a:spcPct val="0"/>
              </a:spcAft>
              <a:defRPr sz="1400">
                <a:solidFill>
                  <a:schemeClr val="tx1"/>
                </a:solidFill>
                <a:latin typeface="Times" pitchFamily="18" charset="0"/>
                <a:cs typeface="Arial" pitchFamily="34" charset="0"/>
              </a:defRPr>
            </a:lvl7pPr>
            <a:lvl8pPr marL="3533285" indent="-235552" algn="r" eaLnBrk="0" fontAlgn="base" hangingPunct="0">
              <a:spcBef>
                <a:spcPct val="0"/>
              </a:spcBef>
              <a:spcAft>
                <a:spcPct val="0"/>
              </a:spcAft>
              <a:defRPr sz="1400">
                <a:solidFill>
                  <a:schemeClr val="tx1"/>
                </a:solidFill>
                <a:latin typeface="Times" pitchFamily="18" charset="0"/>
                <a:cs typeface="Arial" pitchFamily="34" charset="0"/>
              </a:defRPr>
            </a:lvl8pPr>
            <a:lvl9pPr marL="4004390" indent="-235552" algn="r" eaLnBrk="0" fontAlgn="base" hangingPunct="0">
              <a:spcBef>
                <a:spcPct val="0"/>
              </a:spcBef>
              <a:spcAft>
                <a:spcPct val="0"/>
              </a:spcAft>
              <a:defRPr sz="1400">
                <a:solidFill>
                  <a:schemeClr val="tx1"/>
                </a:solidFill>
                <a:latin typeface="Times" pitchFamily="18" charset="0"/>
                <a:cs typeface="Arial" pitchFamily="34" charset="0"/>
              </a:defRPr>
            </a:lvl9pPr>
          </a:lstStyle>
          <a:p>
            <a:fld id="{7823CDEE-59B9-4B12-BBE5-2018A62C8D6E}" type="slidenum">
              <a:rPr lang="en-US" sz="1200"/>
              <a:pPr/>
              <a:t>10</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47905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E68F9F-429B-4B68-BF78-2249B1760C74}"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72847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61262-3A5D-4A97-95F0-5E4EB669D84F}"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596227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7DD5C-E509-4783-92E4-F0EDAAB2C8BD}"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22761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55C26-41E2-40E2-B8F6-90A03FC1A386}"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87319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300E52-B791-44D5-A418-911532D6FF4E}" type="datetime1">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45609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E9727C-D39A-4E14-8356-544F150A96B4}" type="datetime1">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1217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7BDC87-292B-4D2D-8B07-3E4BB2B939B2}" type="datetime1">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56832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4D1B3-B720-4BC3-8D78-41F567411724}" type="datetime1">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4662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54194-B3E2-45B7-A501-EC2729F7F595}" type="datetime1">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124174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BFF77-345B-4F10-8225-1F275BA04AAF}" type="datetime1">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214067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A96BF-3D99-42C7-972D-B233A3B31FC2}" type="datetime1">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6F61E-EB3E-4884-A59C-2D9E06636693}" type="slidenum">
              <a:rPr lang="en-US" smtClean="0"/>
              <a:t>‹#›</a:t>
            </a:fld>
            <a:endParaRPr lang="en-US"/>
          </a:p>
        </p:txBody>
      </p:sp>
    </p:spTree>
    <p:extLst>
      <p:ext uri="{BB962C8B-B14F-4D97-AF65-F5344CB8AC3E}">
        <p14:creationId xmlns:p14="http://schemas.microsoft.com/office/powerpoint/2010/main" val="412003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56153-E37C-4E74-8ECC-86D3DF69A752}" type="datetime1">
              <a:rPr lang="en-US" smtClean="0"/>
              <a:t>9/27/2018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6F61E-EB3E-4884-A59C-2D9E06636693}" type="slidenum">
              <a:rPr lang="en-US" smtClean="0"/>
              <a:t>‹#›</a:t>
            </a:fld>
            <a:endParaRPr lang="en-US"/>
          </a:p>
        </p:txBody>
      </p:sp>
    </p:spTree>
    <p:extLst>
      <p:ext uri="{BB962C8B-B14F-4D97-AF65-F5344CB8AC3E}">
        <p14:creationId xmlns:p14="http://schemas.microsoft.com/office/powerpoint/2010/main" val="3633380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cid:ii_15f2879723a5e7b5"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001000" cy="1143000"/>
          </a:xfrm>
        </p:spPr>
        <p:txBody>
          <a:bodyPr>
            <a:normAutofit/>
          </a:bodyPr>
          <a:lstStyle/>
          <a:p>
            <a:r>
              <a:rPr lang="en-US" b="1" dirty="0" smtClean="0"/>
              <a:t>Point #1: Prices Matter</a:t>
            </a:r>
            <a:endParaRPr lang="en-US" b="1" dirty="0"/>
          </a:p>
        </p:txBody>
      </p:sp>
      <p:sp>
        <p:nvSpPr>
          <p:cNvPr id="3" name="Content Placeholder 2"/>
          <p:cNvSpPr>
            <a:spLocks noGrp="1"/>
          </p:cNvSpPr>
          <p:nvPr>
            <p:ph idx="1"/>
          </p:nvPr>
        </p:nvSpPr>
        <p:spPr/>
        <p:txBody>
          <a:bodyPr/>
          <a:lstStyle/>
          <a:p>
            <a:endParaRPr lang="en-US" dirty="0"/>
          </a:p>
        </p:txBody>
      </p:sp>
      <p:sp>
        <p:nvSpPr>
          <p:cNvPr id="4" name="Text Box 24"/>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4</a:t>
            </a:r>
            <a:endParaRPr lang="en-US" sz="4500" b="1" dirty="0">
              <a:solidFill>
                <a:schemeClr val="bg1"/>
              </a:solidFill>
            </a:endParaRPr>
          </a:p>
        </p:txBody>
      </p:sp>
      <p:sp>
        <p:nvSpPr>
          <p:cNvPr id="5" name="Slide Number Placeholder 4"/>
          <p:cNvSpPr>
            <a:spLocks noGrp="1"/>
          </p:cNvSpPr>
          <p:nvPr>
            <p:ph type="sldNum" sz="quarter" idx="12"/>
          </p:nvPr>
        </p:nvSpPr>
        <p:spPr/>
        <p:txBody>
          <a:bodyPr/>
          <a:lstStyle/>
          <a:p>
            <a:pPr>
              <a:defRPr/>
            </a:pPr>
            <a:fld id="{22FDE3EE-2108-421B-9730-73F32665CA0E}" type="slidenum">
              <a:rPr lang="en-US" smtClean="0"/>
              <a:pPr>
                <a:defRPr/>
              </a:pPr>
              <a:t>1</a:t>
            </a:fld>
            <a:endParaRPr lang="en-US"/>
          </a:p>
        </p:txBody>
      </p:sp>
    </p:spTree>
    <p:extLst>
      <p:ext uri="{BB962C8B-B14F-4D97-AF65-F5344CB8AC3E}">
        <p14:creationId xmlns:p14="http://schemas.microsoft.com/office/powerpoint/2010/main" val="2900152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F02BE57B-8069-4830-8B43-37662556211E}" type="slidenum">
              <a:rPr lang="en-US" altLang="en-US" smtClean="0"/>
              <a:pPr/>
              <a:t>10</a:t>
            </a:fld>
            <a:endParaRPr lang="en-US" altLang="en-US" smtClean="0"/>
          </a:p>
        </p:txBody>
      </p:sp>
      <p:sp>
        <p:nvSpPr>
          <p:cNvPr id="25603" name="Rectangle 2"/>
          <p:cNvSpPr>
            <a:spLocks noGrp="1" noChangeArrowheads="1"/>
          </p:cNvSpPr>
          <p:nvPr>
            <p:ph type="title"/>
          </p:nvPr>
        </p:nvSpPr>
        <p:spPr/>
        <p:txBody>
          <a:bodyPr>
            <a:normAutofit fontScale="90000"/>
          </a:bodyPr>
          <a:lstStyle/>
          <a:p>
            <a:pPr eaLnBrk="1" hangingPunct="1"/>
            <a:r>
              <a:rPr lang="en-US" smtClean="0"/>
              <a:t>Which Can Explain Variation in Ambulance Call-Outs  </a:t>
            </a:r>
          </a:p>
        </p:txBody>
      </p:sp>
      <p:pic>
        <p:nvPicPr>
          <p:cNvPr id="25604" name="Picture 8"/>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8600" y="1219200"/>
            <a:ext cx="8382000" cy="5478860"/>
          </a:xfrm>
        </p:spPr>
      </p:pic>
      <p:sp>
        <p:nvSpPr>
          <p:cNvPr id="25605"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5</a:t>
            </a:r>
            <a:endParaRPr lang="en-US" sz="4500" b="1" dirty="0">
              <a:solidFill>
                <a:schemeClr val="bg1"/>
              </a:solidFill>
            </a:endParaRPr>
          </a:p>
        </p:txBody>
      </p:sp>
    </p:spTree>
    <p:extLst>
      <p:ext uri="{BB962C8B-B14F-4D97-AF65-F5344CB8AC3E}">
        <p14:creationId xmlns:p14="http://schemas.microsoft.com/office/powerpoint/2010/main" val="1025568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1143000"/>
          </a:xfrm>
        </p:spPr>
        <p:txBody>
          <a:bodyPr>
            <a:normAutofit fontScale="90000"/>
          </a:bodyPr>
          <a:lstStyle/>
          <a:p>
            <a:r>
              <a:rPr lang="en-US" b="1" dirty="0" smtClean="0"/>
              <a:t>Point #2: </a:t>
            </a:r>
            <a:r>
              <a:rPr lang="en-US" b="1" u="sng" dirty="0" smtClean="0"/>
              <a:t>Commercial</a:t>
            </a:r>
            <a:r>
              <a:rPr lang="en-US" b="1" dirty="0" smtClean="0"/>
              <a:t> Legalization Drives Prices Down Radically</a:t>
            </a:r>
            <a:br>
              <a:rPr lang="en-US" b="1" dirty="0" smtClean="0"/>
            </a:br>
            <a:r>
              <a:rPr lang="en-US" b="1" dirty="0" smtClean="0"/>
              <a:t>(and it pushes potency up)</a:t>
            </a:r>
            <a:endParaRPr lang="en-US" b="1" dirty="0"/>
          </a:p>
        </p:txBody>
      </p:sp>
      <p:sp>
        <p:nvSpPr>
          <p:cNvPr id="3" name="Content Placeholder 2"/>
          <p:cNvSpPr>
            <a:spLocks noGrp="1"/>
          </p:cNvSpPr>
          <p:nvPr>
            <p:ph idx="1"/>
          </p:nvPr>
        </p:nvSpPr>
        <p:spPr/>
        <p:txBody>
          <a:bodyPr/>
          <a:lstStyle/>
          <a:p>
            <a:endParaRPr lang="en-US" dirty="0"/>
          </a:p>
        </p:txBody>
      </p:sp>
      <p:sp>
        <p:nvSpPr>
          <p:cNvPr id="4" name="Text Box 24"/>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4</a:t>
            </a:r>
            <a:endParaRPr lang="en-US" sz="4500" b="1" dirty="0">
              <a:solidFill>
                <a:schemeClr val="bg1"/>
              </a:solidFill>
            </a:endParaRPr>
          </a:p>
        </p:txBody>
      </p:sp>
      <p:sp>
        <p:nvSpPr>
          <p:cNvPr id="5" name="Slide Number Placeholder 4"/>
          <p:cNvSpPr>
            <a:spLocks noGrp="1"/>
          </p:cNvSpPr>
          <p:nvPr>
            <p:ph type="sldNum" sz="quarter" idx="12"/>
          </p:nvPr>
        </p:nvSpPr>
        <p:spPr/>
        <p:txBody>
          <a:bodyPr/>
          <a:lstStyle/>
          <a:p>
            <a:pPr>
              <a:defRPr/>
            </a:pPr>
            <a:fld id="{22FDE3EE-2108-421B-9730-73F32665CA0E}" type="slidenum">
              <a:rPr lang="en-US" smtClean="0"/>
              <a:pPr>
                <a:defRPr/>
              </a:pPr>
              <a:t>11</a:t>
            </a:fld>
            <a:endParaRPr lang="en-US"/>
          </a:p>
        </p:txBody>
      </p:sp>
    </p:spTree>
    <p:extLst>
      <p:ext uri="{BB962C8B-B14F-4D97-AF65-F5344CB8AC3E}">
        <p14:creationId xmlns:p14="http://schemas.microsoft.com/office/powerpoint/2010/main" val="4261007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2176538" y="3910822"/>
            <a:ext cx="0" cy="658252"/>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rot="19751136">
            <a:off x="4062" y="4593690"/>
            <a:ext cx="1952767" cy="553998"/>
          </a:xfrm>
          <a:prstGeom prst="rect">
            <a:avLst/>
          </a:prstGeom>
          <a:noFill/>
          <a:ln>
            <a:solidFill>
              <a:schemeClr val="tx1"/>
            </a:solidFill>
          </a:ln>
        </p:spPr>
        <p:txBody>
          <a:bodyPr wrap="square" rtlCol="0" anchor="ctr">
            <a:spAutoFit/>
          </a:bodyPr>
          <a:lstStyle/>
          <a:p>
            <a:pPr algn="ctr"/>
            <a:r>
              <a:rPr lang="en-US" sz="1500" b="1" dirty="0" smtClean="0"/>
              <a:t>Prohibit but </a:t>
            </a:r>
          </a:p>
          <a:p>
            <a:pPr algn="ctr"/>
            <a:r>
              <a:rPr lang="en-US" sz="1500" b="1" dirty="0" smtClean="0"/>
              <a:t>decrease sanctions</a:t>
            </a:r>
            <a:endParaRPr lang="en-GB" sz="1500" b="1" dirty="0"/>
          </a:p>
        </p:txBody>
      </p:sp>
      <p:sp>
        <p:nvSpPr>
          <p:cNvPr id="24" name="TextBox 23"/>
          <p:cNvSpPr txBox="1"/>
          <p:nvPr/>
        </p:nvSpPr>
        <p:spPr>
          <a:xfrm rot="19751136">
            <a:off x="1609759" y="4506680"/>
            <a:ext cx="1682677" cy="553998"/>
          </a:xfrm>
          <a:prstGeom prst="rect">
            <a:avLst/>
          </a:prstGeom>
          <a:noFill/>
          <a:ln>
            <a:solidFill>
              <a:schemeClr val="tx1"/>
            </a:solidFill>
          </a:ln>
        </p:spPr>
        <p:txBody>
          <a:bodyPr wrap="square" rtlCol="0" anchor="ctr">
            <a:spAutoFit/>
          </a:bodyPr>
          <a:lstStyle/>
          <a:p>
            <a:pPr algn="ctr"/>
            <a:r>
              <a:rPr lang="en-US" sz="1500" b="1" dirty="0" smtClean="0"/>
              <a:t>Allow adults to grow their own</a:t>
            </a:r>
            <a:endParaRPr lang="en-GB" sz="1500" b="1" dirty="0"/>
          </a:p>
        </p:txBody>
      </p:sp>
      <p:cxnSp>
        <p:nvCxnSpPr>
          <p:cNvPr id="26" name="Straight Connector 25"/>
          <p:cNvCxnSpPr/>
          <p:nvPr/>
        </p:nvCxnSpPr>
        <p:spPr>
          <a:xfrm>
            <a:off x="1565459" y="3280581"/>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a:off x="882171" y="3924827"/>
            <a:ext cx="0" cy="658252"/>
          </a:xfrm>
          <a:prstGeom prst="line">
            <a:avLst/>
          </a:prstGeom>
        </p:spPr>
        <p:style>
          <a:lnRef idx="3">
            <a:schemeClr val="dk1"/>
          </a:lnRef>
          <a:fillRef idx="0">
            <a:schemeClr val="dk1"/>
          </a:fillRef>
          <a:effectRef idx="2">
            <a:schemeClr val="dk1"/>
          </a:effectRef>
          <a:fontRef idx="minor">
            <a:schemeClr val="tx1"/>
          </a:fontRef>
        </p:style>
      </p:cxnSp>
      <p:sp>
        <p:nvSpPr>
          <p:cNvPr id="28" name="TextBox 27"/>
          <p:cNvSpPr txBox="1"/>
          <p:nvPr/>
        </p:nvSpPr>
        <p:spPr>
          <a:xfrm rot="19751136">
            <a:off x="2127406" y="2549765"/>
            <a:ext cx="1732521" cy="553998"/>
          </a:xfrm>
          <a:prstGeom prst="rect">
            <a:avLst/>
          </a:prstGeom>
          <a:noFill/>
          <a:ln>
            <a:solidFill>
              <a:schemeClr val="tx1"/>
            </a:solidFill>
          </a:ln>
        </p:spPr>
        <p:txBody>
          <a:bodyPr wrap="square" rtlCol="0" anchor="ctr">
            <a:spAutoFit/>
          </a:bodyPr>
          <a:lstStyle/>
          <a:p>
            <a:pPr algn="ctr"/>
            <a:r>
              <a:rPr lang="en-US" sz="1500" b="1" dirty="0" smtClean="0"/>
              <a:t>Communal own-grow &amp; distribution</a:t>
            </a:r>
            <a:endParaRPr lang="en-GB" sz="1500" b="1" dirty="0"/>
          </a:p>
        </p:txBody>
      </p:sp>
      <p:cxnSp>
        <p:nvCxnSpPr>
          <p:cNvPr id="29" name="Straight Connector 28"/>
          <p:cNvCxnSpPr/>
          <p:nvPr/>
        </p:nvCxnSpPr>
        <p:spPr>
          <a:xfrm>
            <a:off x="2864656" y="3252570"/>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p:cNvCxnSpPr/>
          <p:nvPr/>
        </p:nvCxnSpPr>
        <p:spPr>
          <a:xfrm>
            <a:off x="4760443" y="3910822"/>
            <a:ext cx="0" cy="658252"/>
          </a:xfrm>
          <a:prstGeom prst="line">
            <a:avLst/>
          </a:prstGeom>
        </p:spPr>
        <p:style>
          <a:lnRef idx="3">
            <a:schemeClr val="dk1"/>
          </a:lnRef>
          <a:fillRef idx="0">
            <a:schemeClr val="dk1"/>
          </a:fillRef>
          <a:effectRef idx="2">
            <a:schemeClr val="dk1"/>
          </a:effectRef>
          <a:fontRef idx="minor">
            <a:schemeClr val="tx1"/>
          </a:fontRef>
        </p:style>
      </p:cxnSp>
      <p:sp>
        <p:nvSpPr>
          <p:cNvPr id="31" name="TextBox 30"/>
          <p:cNvSpPr txBox="1"/>
          <p:nvPr/>
        </p:nvSpPr>
        <p:spPr>
          <a:xfrm rot="19751136">
            <a:off x="3415632" y="2576537"/>
            <a:ext cx="1682677" cy="553998"/>
          </a:xfrm>
          <a:prstGeom prst="rect">
            <a:avLst/>
          </a:prstGeom>
          <a:noFill/>
          <a:ln>
            <a:solidFill>
              <a:schemeClr val="tx1"/>
            </a:solidFill>
          </a:ln>
        </p:spPr>
        <p:txBody>
          <a:bodyPr wrap="square" rtlCol="0" anchor="ctr">
            <a:spAutoFit/>
          </a:bodyPr>
          <a:lstStyle/>
          <a:p>
            <a:pPr algn="ctr"/>
            <a:r>
              <a:rPr lang="en-US" sz="1500" b="1" dirty="0" smtClean="0"/>
              <a:t>Govt. operates the  supply chain</a:t>
            </a:r>
            <a:endParaRPr lang="en-GB" sz="1500" b="1" dirty="0"/>
          </a:p>
        </p:txBody>
      </p:sp>
      <p:sp>
        <p:nvSpPr>
          <p:cNvPr id="32" name="TextBox 31"/>
          <p:cNvSpPr txBox="1"/>
          <p:nvPr/>
        </p:nvSpPr>
        <p:spPr>
          <a:xfrm rot="19751136">
            <a:off x="4050880" y="4546029"/>
            <a:ext cx="1836306" cy="553998"/>
          </a:xfrm>
          <a:prstGeom prst="rect">
            <a:avLst/>
          </a:prstGeom>
          <a:noFill/>
          <a:ln>
            <a:solidFill>
              <a:schemeClr val="tx1"/>
            </a:solidFill>
          </a:ln>
        </p:spPr>
        <p:txBody>
          <a:bodyPr wrap="square" rtlCol="0" anchor="ctr">
            <a:spAutoFit/>
          </a:bodyPr>
          <a:lstStyle/>
          <a:p>
            <a:pPr algn="ctr"/>
            <a:r>
              <a:rPr lang="en-US" sz="1500" b="1" dirty="0" smtClean="0"/>
              <a:t>Public authority (“Near monopoly”)</a:t>
            </a:r>
          </a:p>
        </p:txBody>
      </p:sp>
      <p:sp>
        <p:nvSpPr>
          <p:cNvPr id="33" name="TextBox 32"/>
          <p:cNvSpPr txBox="1"/>
          <p:nvPr/>
        </p:nvSpPr>
        <p:spPr>
          <a:xfrm rot="19751136">
            <a:off x="2846750" y="4562701"/>
            <a:ext cx="1682677" cy="553998"/>
          </a:xfrm>
          <a:prstGeom prst="rect">
            <a:avLst/>
          </a:prstGeom>
          <a:noFill/>
          <a:ln>
            <a:solidFill>
              <a:schemeClr val="tx1"/>
            </a:solidFill>
          </a:ln>
        </p:spPr>
        <p:txBody>
          <a:bodyPr wrap="square" rtlCol="0" anchor="ctr">
            <a:spAutoFit/>
          </a:bodyPr>
          <a:lstStyle/>
          <a:p>
            <a:pPr algn="ctr"/>
            <a:r>
              <a:rPr lang="en-US" sz="1500" b="1" dirty="0" smtClean="0"/>
              <a:t>Retail sales only (“Dutch model”)</a:t>
            </a:r>
            <a:endParaRPr lang="en-GB" sz="1500" b="1" dirty="0"/>
          </a:p>
        </p:txBody>
      </p:sp>
      <p:cxnSp>
        <p:nvCxnSpPr>
          <p:cNvPr id="34" name="Straight Connector 33"/>
          <p:cNvCxnSpPr/>
          <p:nvPr/>
        </p:nvCxnSpPr>
        <p:spPr>
          <a:xfrm>
            <a:off x="4149365" y="3266575"/>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p:nvPr/>
        </p:nvCxnSpPr>
        <p:spPr>
          <a:xfrm>
            <a:off x="3466076" y="3910822"/>
            <a:ext cx="0" cy="658252"/>
          </a:xfrm>
          <a:prstGeom prst="line">
            <a:avLst/>
          </a:prstGeom>
        </p:spPr>
        <p:style>
          <a:lnRef idx="3">
            <a:schemeClr val="dk1"/>
          </a:lnRef>
          <a:fillRef idx="0">
            <a:schemeClr val="dk1"/>
          </a:fillRef>
          <a:effectRef idx="2">
            <a:schemeClr val="dk1"/>
          </a:effectRef>
          <a:fontRef idx="minor">
            <a:schemeClr val="tx1"/>
          </a:fontRef>
        </p:style>
      </p:cxnSp>
      <p:sp>
        <p:nvSpPr>
          <p:cNvPr id="36" name="TextBox 35"/>
          <p:cNvSpPr txBox="1"/>
          <p:nvPr/>
        </p:nvSpPr>
        <p:spPr>
          <a:xfrm rot="19751136">
            <a:off x="4714829" y="2548526"/>
            <a:ext cx="1682677" cy="553998"/>
          </a:xfrm>
          <a:prstGeom prst="rect">
            <a:avLst/>
          </a:prstGeom>
          <a:noFill/>
          <a:ln>
            <a:solidFill>
              <a:schemeClr val="tx1"/>
            </a:solidFill>
          </a:ln>
        </p:spPr>
        <p:txBody>
          <a:bodyPr wrap="square" rtlCol="0" anchor="ctr">
            <a:spAutoFit/>
          </a:bodyPr>
          <a:lstStyle/>
          <a:p>
            <a:pPr algn="ctr"/>
            <a:r>
              <a:rPr lang="en-US" sz="1500" b="1" dirty="0"/>
              <a:t>N</a:t>
            </a:r>
            <a:r>
              <a:rPr lang="en-US" sz="1500" b="1" dirty="0" smtClean="0"/>
              <a:t>on-profit organizations</a:t>
            </a:r>
            <a:endParaRPr lang="en-GB" sz="1500" b="1" dirty="0"/>
          </a:p>
        </p:txBody>
      </p:sp>
      <p:cxnSp>
        <p:nvCxnSpPr>
          <p:cNvPr id="37" name="Straight Connector 36"/>
          <p:cNvCxnSpPr/>
          <p:nvPr/>
        </p:nvCxnSpPr>
        <p:spPr>
          <a:xfrm>
            <a:off x="5448561" y="3238565"/>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p:nvPr/>
        </p:nvCxnSpPr>
        <p:spPr>
          <a:xfrm>
            <a:off x="6054811" y="3924827"/>
            <a:ext cx="0" cy="658252"/>
          </a:xfrm>
          <a:prstGeom prst="line">
            <a:avLst/>
          </a:prstGeom>
        </p:spPr>
        <p:style>
          <a:lnRef idx="3">
            <a:schemeClr val="dk1"/>
          </a:lnRef>
          <a:fillRef idx="0">
            <a:schemeClr val="dk1"/>
          </a:fillRef>
          <a:effectRef idx="2">
            <a:schemeClr val="dk1"/>
          </a:effectRef>
          <a:fontRef idx="minor">
            <a:schemeClr val="tx1"/>
          </a:fontRef>
        </p:style>
      </p:cxnSp>
      <p:sp>
        <p:nvSpPr>
          <p:cNvPr id="39" name="TextBox 38"/>
          <p:cNvSpPr txBox="1"/>
          <p:nvPr/>
        </p:nvSpPr>
        <p:spPr>
          <a:xfrm rot="19751136">
            <a:off x="5488032" y="4520685"/>
            <a:ext cx="1682677" cy="553998"/>
          </a:xfrm>
          <a:prstGeom prst="rect">
            <a:avLst/>
          </a:prstGeom>
          <a:noFill/>
          <a:ln>
            <a:solidFill>
              <a:schemeClr val="tx1"/>
            </a:solidFill>
          </a:ln>
        </p:spPr>
        <p:txBody>
          <a:bodyPr wrap="square" rtlCol="0" anchor="ctr">
            <a:spAutoFit/>
          </a:bodyPr>
          <a:lstStyle/>
          <a:p>
            <a:pPr algn="ctr"/>
            <a:r>
              <a:rPr lang="en-US" sz="1500" b="1" dirty="0" smtClean="0"/>
              <a:t>For-benefit companies</a:t>
            </a:r>
            <a:endParaRPr lang="en-GB" sz="1500" b="1" dirty="0"/>
          </a:p>
        </p:txBody>
      </p:sp>
      <p:sp>
        <p:nvSpPr>
          <p:cNvPr id="40" name="TextBox 39"/>
          <p:cNvSpPr txBox="1"/>
          <p:nvPr/>
        </p:nvSpPr>
        <p:spPr>
          <a:xfrm rot="19751136">
            <a:off x="5993590" y="2491896"/>
            <a:ext cx="1903779" cy="553998"/>
          </a:xfrm>
          <a:prstGeom prst="rect">
            <a:avLst/>
          </a:prstGeom>
          <a:solidFill>
            <a:schemeClr val="bg1"/>
          </a:solidFill>
          <a:ln>
            <a:solidFill>
              <a:schemeClr val="tx1"/>
            </a:solidFill>
          </a:ln>
        </p:spPr>
        <p:txBody>
          <a:bodyPr wrap="square" rtlCol="0" anchor="ctr">
            <a:spAutoFit/>
          </a:bodyPr>
          <a:lstStyle/>
          <a:p>
            <a:pPr algn="ctr"/>
            <a:r>
              <a:rPr lang="en-US" sz="1500" b="1" dirty="0" smtClean="0"/>
              <a:t>Very few monitored      for-profit licensees</a:t>
            </a:r>
            <a:endParaRPr lang="en-US" sz="1500" b="1" dirty="0"/>
          </a:p>
        </p:txBody>
      </p:sp>
      <p:cxnSp>
        <p:nvCxnSpPr>
          <p:cNvPr id="41" name="Straight Connector 40"/>
          <p:cNvCxnSpPr/>
          <p:nvPr/>
        </p:nvCxnSpPr>
        <p:spPr>
          <a:xfrm>
            <a:off x="6742928" y="3238565"/>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7354007" y="3924827"/>
            <a:ext cx="0" cy="658252"/>
          </a:xfrm>
          <a:prstGeom prst="line">
            <a:avLst/>
          </a:prstGeom>
        </p:spPr>
        <p:style>
          <a:lnRef idx="3">
            <a:schemeClr val="dk1"/>
          </a:lnRef>
          <a:fillRef idx="0">
            <a:schemeClr val="dk1"/>
          </a:fillRef>
          <a:effectRef idx="2">
            <a:schemeClr val="dk1"/>
          </a:effectRef>
          <a:fontRef idx="minor">
            <a:schemeClr val="tx1"/>
          </a:fontRef>
        </p:style>
      </p:cxnSp>
      <p:sp>
        <p:nvSpPr>
          <p:cNvPr id="43" name="TextBox 42"/>
          <p:cNvSpPr txBox="1"/>
          <p:nvPr/>
        </p:nvSpPr>
        <p:spPr>
          <a:xfrm rot="19751136">
            <a:off x="6787228" y="4520685"/>
            <a:ext cx="1682677" cy="553998"/>
          </a:xfrm>
          <a:prstGeom prst="rect">
            <a:avLst/>
          </a:prstGeom>
          <a:solidFill>
            <a:srgbClr val="FF0000"/>
          </a:solidFill>
          <a:ln>
            <a:solidFill>
              <a:schemeClr val="tx1"/>
            </a:solidFill>
          </a:ln>
        </p:spPr>
        <p:txBody>
          <a:bodyPr wrap="square" rtlCol="0" anchor="ctr">
            <a:spAutoFit/>
          </a:bodyPr>
          <a:lstStyle/>
          <a:p>
            <a:pPr algn="ctr"/>
            <a:r>
              <a:rPr lang="en-US" sz="1500" b="1" dirty="0" smtClean="0">
                <a:solidFill>
                  <a:schemeClr val="bg1"/>
                </a:solidFill>
              </a:rPr>
              <a:t>Standard commercial model</a:t>
            </a:r>
            <a:endParaRPr lang="en-GB" sz="1500" b="1" dirty="0">
              <a:solidFill>
                <a:schemeClr val="bg1"/>
              </a:solidFill>
            </a:endParaRPr>
          </a:p>
        </p:txBody>
      </p:sp>
      <p:sp>
        <p:nvSpPr>
          <p:cNvPr id="48" name="TextBox 47"/>
          <p:cNvSpPr txBox="1"/>
          <p:nvPr/>
        </p:nvSpPr>
        <p:spPr>
          <a:xfrm rot="19751136">
            <a:off x="7308726" y="2539420"/>
            <a:ext cx="1682677" cy="553998"/>
          </a:xfrm>
          <a:prstGeom prst="rect">
            <a:avLst/>
          </a:prstGeom>
          <a:noFill/>
          <a:ln>
            <a:solidFill>
              <a:schemeClr val="tx1"/>
            </a:solidFill>
          </a:ln>
        </p:spPr>
        <p:txBody>
          <a:bodyPr wrap="square" rtlCol="0" anchor="ctr">
            <a:spAutoFit/>
          </a:bodyPr>
          <a:lstStyle/>
          <a:p>
            <a:pPr algn="ctr"/>
            <a:r>
              <a:rPr lang="en-US" sz="1500" b="1" dirty="0"/>
              <a:t>Repeal-only of state prohibition</a:t>
            </a:r>
            <a:endParaRPr lang="en-GB" sz="1500" b="1" dirty="0"/>
          </a:p>
        </p:txBody>
      </p:sp>
      <p:cxnSp>
        <p:nvCxnSpPr>
          <p:cNvPr id="49" name="Straight Connector 48"/>
          <p:cNvCxnSpPr/>
          <p:nvPr/>
        </p:nvCxnSpPr>
        <p:spPr>
          <a:xfrm>
            <a:off x="8042458" y="3229459"/>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273623" y="3919243"/>
            <a:ext cx="8412480" cy="0"/>
          </a:xfrm>
          <a:prstGeom prst="line">
            <a:avLst/>
          </a:prstGeom>
        </p:spPr>
        <p:style>
          <a:lnRef idx="2">
            <a:schemeClr val="dk1"/>
          </a:lnRef>
          <a:fillRef idx="0">
            <a:schemeClr val="dk1"/>
          </a:fillRef>
          <a:effectRef idx="1">
            <a:schemeClr val="dk1"/>
          </a:effectRef>
          <a:fontRef idx="minor">
            <a:schemeClr val="tx1"/>
          </a:fontRef>
        </p:style>
      </p:cxnSp>
      <p:sp>
        <p:nvSpPr>
          <p:cNvPr id="50" name="Title 1"/>
          <p:cNvSpPr txBox="1">
            <a:spLocks/>
          </p:cNvSpPr>
          <p:nvPr/>
        </p:nvSpPr>
        <p:spPr>
          <a:xfrm>
            <a:off x="174563" y="51735"/>
            <a:ext cx="8610600" cy="1143000"/>
          </a:xfrm>
          <a:prstGeom prst="rect">
            <a:avLst/>
          </a:prstGeom>
        </p:spPr>
        <p:txBody>
          <a:bodyPr>
            <a:noAutofit/>
          </a:bodyPr>
          <a:lstStyle>
            <a:lvl1pPr algn="ctr" defTabSz="914400" rtl="0" eaLnBrk="1" latinLnBrk="0" hangingPunct="1">
              <a:spcBef>
                <a:spcPct val="0"/>
              </a:spcBef>
              <a:buNone/>
              <a:defRPr sz="4400" b="0" kern="1200">
                <a:solidFill>
                  <a:schemeClr val="tx2"/>
                </a:solidFill>
                <a:latin typeface="+mj-lt"/>
                <a:ea typeface="+mj-ea"/>
                <a:cs typeface="+mj-cs"/>
              </a:defRPr>
            </a:lvl1pPr>
          </a:lstStyle>
          <a:p>
            <a:r>
              <a:rPr lang="en-US" b="1" dirty="0" smtClean="0">
                <a:solidFill>
                  <a:schemeClr val="tx1"/>
                </a:solidFill>
              </a:rPr>
              <a:t>12 Ways of Liberalizing Policy </a:t>
            </a:r>
          </a:p>
          <a:p>
            <a:r>
              <a:rPr lang="en-US" b="1" dirty="0" smtClean="0">
                <a:solidFill>
                  <a:schemeClr val="tx1"/>
                </a:solidFill>
              </a:rPr>
              <a:t>on Cannabis Supply</a:t>
            </a:r>
            <a:endParaRPr lang="en-US" b="1" dirty="0">
              <a:solidFill>
                <a:schemeClr val="tx1"/>
              </a:solidFill>
            </a:endParaRPr>
          </a:p>
        </p:txBody>
      </p:sp>
      <p:sp>
        <p:nvSpPr>
          <p:cNvPr id="2" name="Slide Number Placeholder 1"/>
          <p:cNvSpPr>
            <a:spLocks noGrp="1"/>
          </p:cNvSpPr>
          <p:nvPr>
            <p:ph type="sldNum" sz="quarter" idx="12"/>
          </p:nvPr>
        </p:nvSpPr>
        <p:spPr/>
        <p:txBody>
          <a:bodyPr/>
          <a:lstStyle/>
          <a:p>
            <a:fld id="{3EC6F61E-EB3E-4884-A59C-2D9E06636693}" type="slidenum">
              <a:rPr lang="en-US" smtClean="0"/>
              <a:t>12</a:t>
            </a:fld>
            <a:endParaRPr lang="en-US"/>
          </a:p>
        </p:txBody>
      </p:sp>
      <p:sp>
        <p:nvSpPr>
          <p:cNvPr id="45" name="TextBox 44"/>
          <p:cNvSpPr txBox="1"/>
          <p:nvPr/>
        </p:nvSpPr>
        <p:spPr>
          <a:xfrm rot="19751136">
            <a:off x="640773" y="2684945"/>
            <a:ext cx="1695855" cy="553998"/>
          </a:xfrm>
          <a:prstGeom prst="rect">
            <a:avLst/>
          </a:prstGeom>
          <a:noFill/>
          <a:ln>
            <a:solidFill>
              <a:schemeClr val="tx1"/>
            </a:solidFill>
          </a:ln>
        </p:spPr>
        <p:txBody>
          <a:bodyPr wrap="square" rtlCol="0" anchor="ctr">
            <a:spAutoFit/>
          </a:bodyPr>
          <a:lstStyle/>
          <a:p>
            <a:pPr algn="ctr"/>
            <a:r>
              <a:rPr lang="en-US" sz="1500" b="1" dirty="0" err="1" smtClean="0"/>
              <a:t>Decrim</a:t>
            </a:r>
            <a:r>
              <a:rPr lang="en-US" sz="1500" b="1" dirty="0" smtClean="0"/>
              <a:t> but not legalize own grow</a:t>
            </a:r>
            <a:endParaRPr lang="en-GB" sz="1500" b="1" dirty="0"/>
          </a:p>
        </p:txBody>
      </p:sp>
    </p:spTree>
    <p:extLst>
      <p:ext uri="{BB962C8B-B14F-4D97-AF65-F5344CB8AC3E}">
        <p14:creationId xmlns:p14="http://schemas.microsoft.com/office/powerpoint/2010/main" val="50142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2207715" y="4334979"/>
            <a:ext cx="0" cy="658252"/>
          </a:xfrm>
          <a:prstGeom prst="line">
            <a:avLst/>
          </a:prstGeom>
        </p:spPr>
        <p:style>
          <a:lnRef idx="3">
            <a:schemeClr val="dk1"/>
          </a:lnRef>
          <a:fillRef idx="0">
            <a:schemeClr val="dk1"/>
          </a:fillRef>
          <a:effectRef idx="2">
            <a:schemeClr val="dk1"/>
          </a:effectRef>
          <a:fontRef idx="minor">
            <a:schemeClr val="tx1"/>
          </a:fontRef>
        </p:style>
      </p:cxnSp>
      <p:sp>
        <p:nvSpPr>
          <p:cNvPr id="23" name="TextBox 22"/>
          <p:cNvSpPr txBox="1"/>
          <p:nvPr/>
        </p:nvSpPr>
        <p:spPr>
          <a:xfrm rot="19751136">
            <a:off x="47975" y="5000014"/>
            <a:ext cx="1952767" cy="553998"/>
          </a:xfrm>
          <a:prstGeom prst="rect">
            <a:avLst/>
          </a:prstGeom>
          <a:noFill/>
          <a:ln>
            <a:solidFill>
              <a:schemeClr val="tx1"/>
            </a:solidFill>
          </a:ln>
        </p:spPr>
        <p:txBody>
          <a:bodyPr wrap="square" rtlCol="0" anchor="ctr">
            <a:spAutoFit/>
          </a:bodyPr>
          <a:lstStyle/>
          <a:p>
            <a:pPr algn="ctr"/>
            <a:r>
              <a:rPr lang="en-US" sz="1500" b="1" dirty="0" smtClean="0"/>
              <a:t>Prohibit but </a:t>
            </a:r>
          </a:p>
          <a:p>
            <a:pPr algn="ctr"/>
            <a:r>
              <a:rPr lang="en-US" sz="1500" b="1" dirty="0" smtClean="0"/>
              <a:t>decrease sanctions</a:t>
            </a:r>
            <a:endParaRPr lang="en-GB" sz="1500" b="1" dirty="0"/>
          </a:p>
        </p:txBody>
      </p:sp>
      <p:sp>
        <p:nvSpPr>
          <p:cNvPr id="24" name="TextBox 23"/>
          <p:cNvSpPr txBox="1"/>
          <p:nvPr/>
        </p:nvSpPr>
        <p:spPr>
          <a:xfrm rot="19751136">
            <a:off x="1640936" y="4930837"/>
            <a:ext cx="1682677" cy="553998"/>
          </a:xfrm>
          <a:prstGeom prst="rect">
            <a:avLst/>
          </a:prstGeom>
          <a:noFill/>
          <a:ln>
            <a:solidFill>
              <a:schemeClr val="tx1"/>
            </a:solidFill>
          </a:ln>
        </p:spPr>
        <p:txBody>
          <a:bodyPr wrap="square" rtlCol="0" anchor="ctr">
            <a:spAutoFit/>
          </a:bodyPr>
          <a:lstStyle/>
          <a:p>
            <a:pPr algn="ctr"/>
            <a:r>
              <a:rPr lang="en-US" sz="1500" b="1" dirty="0" smtClean="0"/>
              <a:t>Allow adults to grow their own</a:t>
            </a:r>
            <a:endParaRPr lang="en-GB" sz="1500" b="1" dirty="0"/>
          </a:p>
        </p:txBody>
      </p:sp>
      <p:cxnSp>
        <p:nvCxnSpPr>
          <p:cNvPr id="26" name="Straight Connector 25"/>
          <p:cNvCxnSpPr/>
          <p:nvPr/>
        </p:nvCxnSpPr>
        <p:spPr>
          <a:xfrm>
            <a:off x="1596636" y="3704738"/>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a:off x="913348" y="4348984"/>
            <a:ext cx="0" cy="658252"/>
          </a:xfrm>
          <a:prstGeom prst="line">
            <a:avLst/>
          </a:prstGeom>
        </p:spPr>
        <p:style>
          <a:lnRef idx="3">
            <a:schemeClr val="dk1"/>
          </a:lnRef>
          <a:fillRef idx="0">
            <a:schemeClr val="dk1"/>
          </a:fillRef>
          <a:effectRef idx="2">
            <a:schemeClr val="dk1"/>
          </a:effectRef>
          <a:fontRef idx="minor">
            <a:schemeClr val="tx1"/>
          </a:fontRef>
        </p:style>
      </p:cxnSp>
      <p:sp>
        <p:nvSpPr>
          <p:cNvPr id="28" name="TextBox 27"/>
          <p:cNvSpPr txBox="1"/>
          <p:nvPr/>
        </p:nvSpPr>
        <p:spPr>
          <a:xfrm rot="19751136">
            <a:off x="2158583" y="2973922"/>
            <a:ext cx="1732521" cy="553998"/>
          </a:xfrm>
          <a:prstGeom prst="rect">
            <a:avLst/>
          </a:prstGeom>
          <a:noFill/>
          <a:ln>
            <a:solidFill>
              <a:schemeClr val="tx1"/>
            </a:solidFill>
          </a:ln>
        </p:spPr>
        <p:txBody>
          <a:bodyPr wrap="square" rtlCol="0" anchor="ctr">
            <a:spAutoFit/>
          </a:bodyPr>
          <a:lstStyle/>
          <a:p>
            <a:pPr algn="ctr"/>
            <a:r>
              <a:rPr lang="en-US" sz="1500" b="1" dirty="0" smtClean="0"/>
              <a:t>Communal own-grow &amp; distribution</a:t>
            </a:r>
            <a:endParaRPr lang="en-GB" sz="1500" b="1" dirty="0"/>
          </a:p>
        </p:txBody>
      </p:sp>
      <p:cxnSp>
        <p:nvCxnSpPr>
          <p:cNvPr id="29" name="Straight Connector 28"/>
          <p:cNvCxnSpPr/>
          <p:nvPr/>
        </p:nvCxnSpPr>
        <p:spPr>
          <a:xfrm>
            <a:off x="2895833" y="3676727"/>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p:cNvCxnSpPr/>
          <p:nvPr/>
        </p:nvCxnSpPr>
        <p:spPr>
          <a:xfrm>
            <a:off x="4791620" y="4334979"/>
            <a:ext cx="0" cy="658252"/>
          </a:xfrm>
          <a:prstGeom prst="line">
            <a:avLst/>
          </a:prstGeom>
        </p:spPr>
        <p:style>
          <a:lnRef idx="3">
            <a:schemeClr val="dk1"/>
          </a:lnRef>
          <a:fillRef idx="0">
            <a:schemeClr val="dk1"/>
          </a:fillRef>
          <a:effectRef idx="2">
            <a:schemeClr val="dk1"/>
          </a:effectRef>
          <a:fontRef idx="minor">
            <a:schemeClr val="tx1"/>
          </a:fontRef>
        </p:style>
      </p:cxnSp>
      <p:sp>
        <p:nvSpPr>
          <p:cNvPr id="31" name="TextBox 30"/>
          <p:cNvSpPr txBox="1"/>
          <p:nvPr/>
        </p:nvSpPr>
        <p:spPr>
          <a:xfrm rot="19751136">
            <a:off x="3446809" y="3000694"/>
            <a:ext cx="1682677" cy="553998"/>
          </a:xfrm>
          <a:prstGeom prst="rect">
            <a:avLst/>
          </a:prstGeom>
          <a:noFill/>
          <a:ln>
            <a:solidFill>
              <a:schemeClr val="tx1"/>
            </a:solidFill>
          </a:ln>
        </p:spPr>
        <p:txBody>
          <a:bodyPr wrap="square" rtlCol="0" anchor="ctr">
            <a:spAutoFit/>
          </a:bodyPr>
          <a:lstStyle/>
          <a:p>
            <a:pPr algn="ctr"/>
            <a:r>
              <a:rPr lang="en-US" sz="1500" b="1" dirty="0" smtClean="0"/>
              <a:t>Govt. operates the  supply chain</a:t>
            </a:r>
            <a:endParaRPr lang="en-GB" sz="1500" b="1" dirty="0"/>
          </a:p>
        </p:txBody>
      </p:sp>
      <p:sp>
        <p:nvSpPr>
          <p:cNvPr id="32" name="TextBox 31"/>
          <p:cNvSpPr txBox="1"/>
          <p:nvPr/>
        </p:nvSpPr>
        <p:spPr>
          <a:xfrm rot="19751136">
            <a:off x="4082057" y="4970186"/>
            <a:ext cx="1836306" cy="553998"/>
          </a:xfrm>
          <a:prstGeom prst="rect">
            <a:avLst/>
          </a:prstGeom>
          <a:noFill/>
          <a:ln>
            <a:solidFill>
              <a:schemeClr val="tx1"/>
            </a:solidFill>
          </a:ln>
        </p:spPr>
        <p:txBody>
          <a:bodyPr wrap="square" rtlCol="0" anchor="ctr">
            <a:spAutoFit/>
          </a:bodyPr>
          <a:lstStyle/>
          <a:p>
            <a:pPr algn="ctr"/>
            <a:r>
              <a:rPr lang="en-US" sz="1500" b="1" dirty="0" smtClean="0"/>
              <a:t>Public authority (“Near monopoly”)</a:t>
            </a:r>
          </a:p>
        </p:txBody>
      </p:sp>
      <p:sp>
        <p:nvSpPr>
          <p:cNvPr id="33" name="TextBox 32"/>
          <p:cNvSpPr txBox="1"/>
          <p:nvPr/>
        </p:nvSpPr>
        <p:spPr>
          <a:xfrm rot="19751136">
            <a:off x="2877927" y="4986858"/>
            <a:ext cx="1682677" cy="553998"/>
          </a:xfrm>
          <a:prstGeom prst="rect">
            <a:avLst/>
          </a:prstGeom>
          <a:noFill/>
          <a:ln>
            <a:solidFill>
              <a:schemeClr val="tx1"/>
            </a:solidFill>
          </a:ln>
        </p:spPr>
        <p:txBody>
          <a:bodyPr wrap="square" rtlCol="0" anchor="ctr">
            <a:spAutoFit/>
          </a:bodyPr>
          <a:lstStyle/>
          <a:p>
            <a:pPr algn="ctr"/>
            <a:r>
              <a:rPr lang="en-US" sz="1500" b="1" dirty="0" smtClean="0"/>
              <a:t>Retail sales only (“Dutch model”)</a:t>
            </a:r>
            <a:endParaRPr lang="en-GB" sz="1500" b="1" dirty="0"/>
          </a:p>
        </p:txBody>
      </p:sp>
      <p:cxnSp>
        <p:nvCxnSpPr>
          <p:cNvPr id="34" name="Straight Connector 33"/>
          <p:cNvCxnSpPr/>
          <p:nvPr/>
        </p:nvCxnSpPr>
        <p:spPr>
          <a:xfrm>
            <a:off x="4180542" y="3690732"/>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p:nvPr/>
        </p:nvCxnSpPr>
        <p:spPr>
          <a:xfrm>
            <a:off x="3497253" y="4334979"/>
            <a:ext cx="0" cy="658252"/>
          </a:xfrm>
          <a:prstGeom prst="line">
            <a:avLst/>
          </a:prstGeom>
        </p:spPr>
        <p:style>
          <a:lnRef idx="3">
            <a:schemeClr val="dk1"/>
          </a:lnRef>
          <a:fillRef idx="0">
            <a:schemeClr val="dk1"/>
          </a:fillRef>
          <a:effectRef idx="2">
            <a:schemeClr val="dk1"/>
          </a:effectRef>
          <a:fontRef idx="minor">
            <a:schemeClr val="tx1"/>
          </a:fontRef>
        </p:style>
      </p:cxnSp>
      <p:sp>
        <p:nvSpPr>
          <p:cNvPr id="36" name="TextBox 35"/>
          <p:cNvSpPr txBox="1"/>
          <p:nvPr/>
        </p:nvSpPr>
        <p:spPr>
          <a:xfrm rot="19751136">
            <a:off x="4746006" y="2972683"/>
            <a:ext cx="1682677" cy="553998"/>
          </a:xfrm>
          <a:prstGeom prst="rect">
            <a:avLst/>
          </a:prstGeom>
          <a:noFill/>
          <a:ln>
            <a:solidFill>
              <a:schemeClr val="tx1"/>
            </a:solidFill>
          </a:ln>
        </p:spPr>
        <p:txBody>
          <a:bodyPr wrap="square" rtlCol="0" anchor="ctr">
            <a:spAutoFit/>
          </a:bodyPr>
          <a:lstStyle/>
          <a:p>
            <a:pPr algn="ctr"/>
            <a:r>
              <a:rPr lang="en-US" sz="1500" b="1" dirty="0"/>
              <a:t>N</a:t>
            </a:r>
            <a:r>
              <a:rPr lang="en-US" sz="1500" b="1" dirty="0" smtClean="0"/>
              <a:t>on-profit organizations</a:t>
            </a:r>
            <a:endParaRPr lang="en-GB" sz="1500" b="1" dirty="0"/>
          </a:p>
        </p:txBody>
      </p:sp>
      <p:cxnSp>
        <p:nvCxnSpPr>
          <p:cNvPr id="37" name="Straight Connector 36"/>
          <p:cNvCxnSpPr/>
          <p:nvPr/>
        </p:nvCxnSpPr>
        <p:spPr>
          <a:xfrm>
            <a:off x="5479738" y="3662722"/>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p:nvPr/>
        </p:nvCxnSpPr>
        <p:spPr>
          <a:xfrm>
            <a:off x="6085988" y="4348984"/>
            <a:ext cx="0" cy="658252"/>
          </a:xfrm>
          <a:prstGeom prst="line">
            <a:avLst/>
          </a:prstGeom>
        </p:spPr>
        <p:style>
          <a:lnRef idx="3">
            <a:schemeClr val="dk1"/>
          </a:lnRef>
          <a:fillRef idx="0">
            <a:schemeClr val="dk1"/>
          </a:fillRef>
          <a:effectRef idx="2">
            <a:schemeClr val="dk1"/>
          </a:effectRef>
          <a:fontRef idx="minor">
            <a:schemeClr val="tx1"/>
          </a:fontRef>
        </p:style>
      </p:cxnSp>
      <p:sp>
        <p:nvSpPr>
          <p:cNvPr id="39" name="TextBox 38"/>
          <p:cNvSpPr txBox="1"/>
          <p:nvPr/>
        </p:nvSpPr>
        <p:spPr>
          <a:xfrm rot="19751136">
            <a:off x="5519209" y="4944842"/>
            <a:ext cx="1682677" cy="553998"/>
          </a:xfrm>
          <a:prstGeom prst="rect">
            <a:avLst/>
          </a:prstGeom>
          <a:noFill/>
          <a:ln>
            <a:solidFill>
              <a:schemeClr val="tx1"/>
            </a:solidFill>
          </a:ln>
        </p:spPr>
        <p:txBody>
          <a:bodyPr wrap="square" rtlCol="0" anchor="ctr">
            <a:spAutoFit/>
          </a:bodyPr>
          <a:lstStyle/>
          <a:p>
            <a:pPr algn="ctr"/>
            <a:r>
              <a:rPr lang="en-US" sz="1500" b="1" dirty="0" smtClean="0"/>
              <a:t>For-benefit companies</a:t>
            </a:r>
            <a:endParaRPr lang="en-GB" sz="1500" b="1" dirty="0"/>
          </a:p>
        </p:txBody>
      </p:sp>
      <p:sp>
        <p:nvSpPr>
          <p:cNvPr id="40" name="TextBox 39"/>
          <p:cNvSpPr txBox="1"/>
          <p:nvPr/>
        </p:nvSpPr>
        <p:spPr>
          <a:xfrm rot="19751136">
            <a:off x="6024767" y="2916053"/>
            <a:ext cx="1903779" cy="553998"/>
          </a:xfrm>
          <a:prstGeom prst="rect">
            <a:avLst/>
          </a:prstGeom>
          <a:solidFill>
            <a:schemeClr val="bg1"/>
          </a:solidFill>
          <a:ln>
            <a:solidFill>
              <a:schemeClr val="tx1"/>
            </a:solidFill>
          </a:ln>
        </p:spPr>
        <p:txBody>
          <a:bodyPr wrap="square" rtlCol="0" anchor="ctr">
            <a:spAutoFit/>
          </a:bodyPr>
          <a:lstStyle/>
          <a:p>
            <a:pPr algn="ctr"/>
            <a:r>
              <a:rPr lang="en-US" sz="1500" b="1" dirty="0" smtClean="0"/>
              <a:t>Very few monitored      for-profit licensees</a:t>
            </a:r>
            <a:endParaRPr lang="en-US" sz="1500" b="1" dirty="0"/>
          </a:p>
        </p:txBody>
      </p:sp>
      <p:cxnSp>
        <p:nvCxnSpPr>
          <p:cNvPr id="41" name="Straight Connector 40"/>
          <p:cNvCxnSpPr/>
          <p:nvPr/>
        </p:nvCxnSpPr>
        <p:spPr>
          <a:xfrm>
            <a:off x="6774105" y="3662722"/>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7385184" y="4348984"/>
            <a:ext cx="0" cy="658252"/>
          </a:xfrm>
          <a:prstGeom prst="line">
            <a:avLst/>
          </a:prstGeom>
        </p:spPr>
        <p:style>
          <a:lnRef idx="3">
            <a:schemeClr val="dk1"/>
          </a:lnRef>
          <a:fillRef idx="0">
            <a:schemeClr val="dk1"/>
          </a:fillRef>
          <a:effectRef idx="2">
            <a:schemeClr val="dk1"/>
          </a:effectRef>
          <a:fontRef idx="minor">
            <a:schemeClr val="tx1"/>
          </a:fontRef>
        </p:style>
      </p:cxnSp>
      <p:sp>
        <p:nvSpPr>
          <p:cNvPr id="43" name="TextBox 42"/>
          <p:cNvSpPr txBox="1"/>
          <p:nvPr/>
        </p:nvSpPr>
        <p:spPr>
          <a:xfrm rot="19751136">
            <a:off x="6818405" y="4944842"/>
            <a:ext cx="1682677" cy="553998"/>
          </a:xfrm>
          <a:prstGeom prst="rect">
            <a:avLst/>
          </a:prstGeom>
          <a:solidFill>
            <a:srgbClr val="FF0000"/>
          </a:solidFill>
          <a:ln>
            <a:solidFill>
              <a:schemeClr val="tx1"/>
            </a:solidFill>
          </a:ln>
        </p:spPr>
        <p:txBody>
          <a:bodyPr wrap="square" rtlCol="0" anchor="ctr">
            <a:spAutoFit/>
          </a:bodyPr>
          <a:lstStyle/>
          <a:p>
            <a:pPr algn="ctr"/>
            <a:r>
              <a:rPr lang="en-US" sz="1500" b="1" dirty="0" smtClean="0">
                <a:solidFill>
                  <a:schemeClr val="bg1"/>
                </a:solidFill>
              </a:rPr>
              <a:t>Standard commercial model</a:t>
            </a:r>
            <a:endParaRPr lang="en-GB" sz="1500" b="1" dirty="0">
              <a:solidFill>
                <a:schemeClr val="bg1"/>
              </a:solidFill>
            </a:endParaRPr>
          </a:p>
        </p:txBody>
      </p:sp>
      <p:sp>
        <p:nvSpPr>
          <p:cNvPr id="48" name="TextBox 47"/>
          <p:cNvSpPr txBox="1"/>
          <p:nvPr/>
        </p:nvSpPr>
        <p:spPr>
          <a:xfrm rot="19751136">
            <a:off x="7339903" y="2963577"/>
            <a:ext cx="1682677" cy="553998"/>
          </a:xfrm>
          <a:prstGeom prst="rect">
            <a:avLst/>
          </a:prstGeom>
          <a:noFill/>
          <a:ln>
            <a:solidFill>
              <a:schemeClr val="tx1"/>
            </a:solidFill>
          </a:ln>
        </p:spPr>
        <p:txBody>
          <a:bodyPr wrap="square" rtlCol="0" anchor="ctr">
            <a:spAutoFit/>
          </a:bodyPr>
          <a:lstStyle/>
          <a:p>
            <a:pPr algn="ctr"/>
            <a:r>
              <a:rPr lang="en-US" sz="1500" b="1" dirty="0"/>
              <a:t>Repeal-only of state prohibition</a:t>
            </a:r>
            <a:endParaRPr lang="en-GB" sz="1500" b="1" dirty="0"/>
          </a:p>
        </p:txBody>
      </p:sp>
      <p:cxnSp>
        <p:nvCxnSpPr>
          <p:cNvPr id="49" name="Straight Connector 48"/>
          <p:cNvCxnSpPr/>
          <p:nvPr/>
        </p:nvCxnSpPr>
        <p:spPr>
          <a:xfrm>
            <a:off x="8073635" y="3653616"/>
            <a:ext cx="0" cy="65825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304800" y="4343400"/>
            <a:ext cx="8412480" cy="0"/>
          </a:xfrm>
          <a:prstGeom prst="line">
            <a:avLst/>
          </a:prstGeom>
        </p:spPr>
        <p:style>
          <a:lnRef idx="2">
            <a:schemeClr val="dk1"/>
          </a:lnRef>
          <a:fillRef idx="0">
            <a:schemeClr val="dk1"/>
          </a:fillRef>
          <a:effectRef idx="1">
            <a:schemeClr val="dk1"/>
          </a:effectRef>
          <a:fontRef idx="minor">
            <a:schemeClr val="tx1"/>
          </a:fontRef>
        </p:style>
      </p:cxnSp>
      <p:sp>
        <p:nvSpPr>
          <p:cNvPr id="50" name="Title 1"/>
          <p:cNvSpPr txBox="1">
            <a:spLocks/>
          </p:cNvSpPr>
          <p:nvPr/>
        </p:nvSpPr>
        <p:spPr>
          <a:xfrm>
            <a:off x="278429" y="-95917"/>
            <a:ext cx="8610600" cy="1050903"/>
          </a:xfrm>
          <a:prstGeom prst="rect">
            <a:avLst/>
          </a:prstGeom>
        </p:spPr>
        <p:txBody>
          <a:bodyPr>
            <a:noAutofit/>
          </a:bodyPr>
          <a:lstStyle>
            <a:lvl1pPr algn="ctr" defTabSz="914400" rtl="0" eaLnBrk="1" latinLnBrk="0" hangingPunct="1">
              <a:spcBef>
                <a:spcPct val="0"/>
              </a:spcBef>
              <a:buNone/>
              <a:defRPr sz="4400" b="0" kern="1200">
                <a:solidFill>
                  <a:schemeClr val="tx2"/>
                </a:solidFill>
                <a:latin typeface="+mj-lt"/>
                <a:ea typeface="+mj-ea"/>
                <a:cs typeface="+mj-cs"/>
              </a:defRPr>
            </a:lvl1pPr>
          </a:lstStyle>
          <a:p>
            <a:r>
              <a:rPr lang="en-US" b="1" dirty="0">
                <a:solidFill>
                  <a:schemeClr val="tx1"/>
                </a:solidFill>
              </a:rPr>
              <a:t>The U.S. </a:t>
            </a:r>
            <a:r>
              <a:rPr lang="en-US" b="1" dirty="0" smtClean="0">
                <a:solidFill>
                  <a:schemeClr val="tx1"/>
                </a:solidFill>
              </a:rPr>
              <a:t>&amp; Canada Are Making </a:t>
            </a:r>
            <a:r>
              <a:rPr lang="en-US" b="1" dirty="0">
                <a:solidFill>
                  <a:schemeClr val="tx1"/>
                </a:solidFill>
              </a:rPr>
              <a:t>an Irreversible Leap</a:t>
            </a:r>
          </a:p>
        </p:txBody>
      </p:sp>
      <p:sp>
        <p:nvSpPr>
          <p:cNvPr id="2" name="Slide Number Placeholder 1"/>
          <p:cNvSpPr>
            <a:spLocks noGrp="1"/>
          </p:cNvSpPr>
          <p:nvPr>
            <p:ph type="sldNum" sz="quarter" idx="12"/>
          </p:nvPr>
        </p:nvSpPr>
        <p:spPr/>
        <p:txBody>
          <a:bodyPr/>
          <a:lstStyle/>
          <a:p>
            <a:fld id="{3EC6F61E-EB3E-4884-A59C-2D9E06636693}" type="slidenum">
              <a:rPr lang="en-US" smtClean="0"/>
              <a:t>13</a:t>
            </a:fld>
            <a:endParaRPr lang="en-US"/>
          </a:p>
        </p:txBody>
      </p:sp>
      <p:sp>
        <p:nvSpPr>
          <p:cNvPr id="45" name="TextBox 44"/>
          <p:cNvSpPr txBox="1"/>
          <p:nvPr/>
        </p:nvSpPr>
        <p:spPr>
          <a:xfrm rot="19751136">
            <a:off x="671950" y="3109102"/>
            <a:ext cx="1695855" cy="553998"/>
          </a:xfrm>
          <a:prstGeom prst="rect">
            <a:avLst/>
          </a:prstGeom>
          <a:noFill/>
          <a:ln>
            <a:solidFill>
              <a:schemeClr val="tx1"/>
            </a:solidFill>
          </a:ln>
        </p:spPr>
        <p:txBody>
          <a:bodyPr wrap="square" rtlCol="0" anchor="ctr">
            <a:spAutoFit/>
          </a:bodyPr>
          <a:lstStyle/>
          <a:p>
            <a:pPr algn="ctr"/>
            <a:r>
              <a:rPr lang="en-US" sz="1500" b="1" dirty="0" err="1" smtClean="0"/>
              <a:t>Decrim</a:t>
            </a:r>
            <a:r>
              <a:rPr lang="en-US" sz="1500" b="1" dirty="0" smtClean="0"/>
              <a:t> but not legalize own grow</a:t>
            </a:r>
            <a:endParaRPr lang="en-GB" sz="1500" b="1" dirty="0"/>
          </a:p>
        </p:txBody>
      </p:sp>
      <p:sp>
        <p:nvSpPr>
          <p:cNvPr id="51" name="Curved Down Arrow 50"/>
          <p:cNvSpPr/>
          <p:nvPr/>
        </p:nvSpPr>
        <p:spPr>
          <a:xfrm rot="658163">
            <a:off x="740811" y="1402669"/>
            <a:ext cx="7911097" cy="2878181"/>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298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26"/>
            <a:ext cx="8686800" cy="697025"/>
          </a:xfrm>
        </p:spPr>
        <p:txBody>
          <a:bodyPr>
            <a:normAutofit fontScale="90000"/>
          </a:bodyPr>
          <a:lstStyle/>
          <a:p>
            <a:r>
              <a:rPr lang="en-US" b="1" dirty="0" smtClean="0"/>
              <a:t>Retail Price Declines in WA State</a:t>
            </a:r>
            <a:endParaRPr lang="en-US" b="1"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EC6F61E-EB3E-4884-A59C-2D9E06636693}" type="slidenum">
              <a:rPr lang="en-US" smtClean="0"/>
              <a:t>14</a:t>
            </a:fld>
            <a:endParaRPr lang="en-US"/>
          </a:p>
        </p:txBody>
      </p:sp>
      <p:pic>
        <p:nvPicPr>
          <p:cNvPr id="6" name="Picture 5" descr="Inline image 2"/>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500" y="1219200"/>
            <a:ext cx="8763000" cy="5213350"/>
          </a:xfrm>
          <a:prstGeom prst="rect">
            <a:avLst/>
          </a:prstGeom>
          <a:noFill/>
          <a:ln>
            <a:noFill/>
          </a:ln>
        </p:spPr>
      </p:pic>
      <p:sp>
        <p:nvSpPr>
          <p:cNvPr id="8" name="TextBox 7"/>
          <p:cNvSpPr txBox="1"/>
          <p:nvPr/>
        </p:nvSpPr>
        <p:spPr>
          <a:xfrm>
            <a:off x="5181600" y="2819400"/>
            <a:ext cx="3505200" cy="1200329"/>
          </a:xfrm>
          <a:prstGeom prst="rect">
            <a:avLst/>
          </a:prstGeom>
          <a:solidFill>
            <a:srgbClr val="FFFF00"/>
          </a:solidFill>
          <a:ln>
            <a:solidFill>
              <a:schemeClr val="tx1"/>
            </a:solidFill>
          </a:ln>
        </p:spPr>
        <p:txBody>
          <a:bodyPr wrap="square" rtlCol="0">
            <a:spAutoFit/>
          </a:bodyPr>
          <a:lstStyle/>
          <a:p>
            <a:r>
              <a:rPr lang="en-US" sz="2400" b="1" dirty="0" smtClean="0"/>
              <a:t>Cost has fallen below $1 per hour of intoxication for a naïve user.</a:t>
            </a:r>
            <a:endParaRPr lang="en-US" sz="2400" b="1" dirty="0"/>
          </a:p>
        </p:txBody>
      </p:sp>
    </p:spTree>
    <p:extLst>
      <p:ext uri="{BB962C8B-B14F-4D97-AF65-F5344CB8AC3E}">
        <p14:creationId xmlns:p14="http://schemas.microsoft.com/office/powerpoint/2010/main" val="574038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26"/>
            <a:ext cx="8686800" cy="697025"/>
          </a:xfrm>
        </p:spPr>
        <p:txBody>
          <a:bodyPr>
            <a:normAutofit fontScale="90000"/>
          </a:bodyPr>
          <a:lstStyle/>
          <a:p>
            <a:r>
              <a:rPr lang="en-US" b="1" dirty="0" smtClean="0"/>
              <a:t>Price Declines at the Wholesale Level</a:t>
            </a:r>
            <a:endParaRPr lang="en-US" b="1"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EC6F61E-EB3E-4884-A59C-2D9E06636693}" type="slidenum">
              <a:rPr lang="en-US" smtClean="0"/>
              <a:t>15</a:t>
            </a:fld>
            <a:endParaRPr lang="en-US"/>
          </a:p>
        </p:txBody>
      </p:sp>
      <p:sp>
        <p:nvSpPr>
          <p:cNvPr id="8" name="TextBox 7"/>
          <p:cNvSpPr txBox="1"/>
          <p:nvPr/>
        </p:nvSpPr>
        <p:spPr>
          <a:xfrm>
            <a:off x="4761958" y="5638800"/>
            <a:ext cx="3962400" cy="830997"/>
          </a:xfrm>
          <a:prstGeom prst="rect">
            <a:avLst/>
          </a:prstGeom>
          <a:solidFill>
            <a:srgbClr val="FFFF00"/>
          </a:solidFill>
          <a:ln>
            <a:solidFill>
              <a:schemeClr val="tx1"/>
            </a:solidFill>
          </a:ln>
        </p:spPr>
        <p:txBody>
          <a:bodyPr wrap="square" rtlCol="0">
            <a:spAutoFit/>
          </a:bodyPr>
          <a:lstStyle/>
          <a:p>
            <a:r>
              <a:rPr lang="en-US" sz="2400" b="1" dirty="0" smtClean="0"/>
              <a:t>Decline averages about 2.5% per month, compounded.</a:t>
            </a:r>
            <a:endParaRPr lang="en-US" sz="2400" b="1" dirty="0"/>
          </a:p>
        </p:txBody>
      </p:sp>
      <p:pic>
        <p:nvPicPr>
          <p:cNvPr id="7" name="Picture 6" descr="https://gallery.mailchimp.com/a33ac2f75283989dc14534e42/images/b30b2710-c6d2-483e-8806-cc6335e55df6.png"/>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66800"/>
            <a:ext cx="9753600" cy="4576583"/>
          </a:xfrm>
          <a:prstGeom prst="rect">
            <a:avLst/>
          </a:prstGeom>
          <a:noFill/>
          <a:ln>
            <a:noFill/>
          </a:ln>
        </p:spPr>
      </p:pic>
    </p:spTree>
    <p:extLst>
      <p:ext uri="{BB962C8B-B14F-4D97-AF65-F5344CB8AC3E}">
        <p14:creationId xmlns:p14="http://schemas.microsoft.com/office/powerpoint/2010/main" val="2567995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12" y="-76200"/>
            <a:ext cx="8229600" cy="838200"/>
          </a:xfrm>
        </p:spPr>
        <p:txBody>
          <a:bodyPr>
            <a:normAutofit/>
          </a:bodyPr>
          <a:lstStyle/>
          <a:p>
            <a:r>
              <a:rPr lang="en-US" b="1" dirty="0" smtClean="0"/>
              <a:t>Potency Has Risen Over Time</a:t>
            </a:r>
            <a:endParaRPr lang="en-US" b="1" dirty="0"/>
          </a:p>
        </p:txBody>
      </p:sp>
      <p:sp>
        <p:nvSpPr>
          <p:cNvPr id="3" name="Content Placeholder 2"/>
          <p:cNvSpPr>
            <a:spLocks noGrp="1"/>
          </p:cNvSpPr>
          <p:nvPr>
            <p:ph idx="1"/>
          </p:nvPr>
        </p:nvSpPr>
        <p:spPr>
          <a:xfrm>
            <a:off x="457200" y="1905000"/>
            <a:ext cx="8458200" cy="4525963"/>
          </a:xfrm>
        </p:spPr>
        <p:txBody>
          <a:bodyPr>
            <a:noAutofit/>
          </a:bodyPr>
          <a:lstStyle/>
          <a:p>
            <a:pPr marL="0" indent="0">
              <a:buNone/>
            </a:pPr>
            <a:endParaRPr lang="en-US" dirty="0"/>
          </a:p>
        </p:txBody>
      </p:sp>
      <p:sp>
        <p:nvSpPr>
          <p:cNvPr id="4" name="Slide Number Placeholder 3"/>
          <p:cNvSpPr>
            <a:spLocks noGrp="1"/>
          </p:cNvSpPr>
          <p:nvPr>
            <p:ph type="sldNum" sz="quarter" idx="12"/>
          </p:nvPr>
        </p:nvSpPr>
        <p:spPr/>
        <p:txBody>
          <a:bodyPr/>
          <a:lstStyle/>
          <a:p>
            <a:fld id="{3EC6F61E-EB3E-4884-A59C-2D9E06636693}" type="slidenum">
              <a:rPr lang="en-US" smtClean="0"/>
              <a:t>16</a:t>
            </a:fld>
            <a:endParaRPr lang="en-US"/>
          </a:p>
        </p:txBody>
      </p:sp>
      <p:pic>
        <p:nvPicPr>
          <p:cNvPr id="5" name="Picture 4"/>
          <p:cNvPicPr>
            <a:picLocks noChangeAspect="1"/>
          </p:cNvPicPr>
          <p:nvPr/>
        </p:nvPicPr>
        <p:blipFill>
          <a:blip r:embed="rId3"/>
          <a:stretch>
            <a:fillRect/>
          </a:stretch>
        </p:blipFill>
        <p:spPr>
          <a:xfrm>
            <a:off x="479612" y="838200"/>
            <a:ext cx="8153400" cy="5774603"/>
          </a:xfrm>
          <a:prstGeom prst="rect">
            <a:avLst/>
          </a:prstGeom>
        </p:spPr>
      </p:pic>
      <p:sp>
        <p:nvSpPr>
          <p:cNvPr id="6" name="TextBox 5"/>
          <p:cNvSpPr txBox="1"/>
          <p:nvPr/>
        </p:nvSpPr>
        <p:spPr>
          <a:xfrm>
            <a:off x="6781800" y="685800"/>
            <a:ext cx="2362200" cy="830997"/>
          </a:xfrm>
          <a:prstGeom prst="rect">
            <a:avLst/>
          </a:prstGeom>
          <a:solidFill>
            <a:srgbClr val="FFFF00"/>
          </a:solidFill>
          <a:ln>
            <a:solidFill>
              <a:schemeClr val="tx1"/>
            </a:solidFill>
          </a:ln>
        </p:spPr>
        <p:txBody>
          <a:bodyPr wrap="square" rtlCol="0">
            <a:spAutoFit/>
          </a:bodyPr>
          <a:lstStyle/>
          <a:p>
            <a:r>
              <a:rPr lang="en-US" sz="2400" b="1" dirty="0" smtClean="0"/>
              <a:t>And extracts are often 70% pure</a:t>
            </a:r>
            <a:endParaRPr lang="en-US" sz="2400" b="1" dirty="0"/>
          </a:p>
        </p:txBody>
      </p:sp>
    </p:spTree>
    <p:extLst>
      <p:ext uri="{BB962C8B-B14F-4D97-AF65-F5344CB8AC3E}">
        <p14:creationId xmlns:p14="http://schemas.microsoft.com/office/powerpoint/2010/main" val="13829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1"/>
          <p:cNvSpPr>
            <a:spLocks noGrp="1"/>
          </p:cNvSpPr>
          <p:nvPr>
            <p:ph type="title"/>
          </p:nvPr>
        </p:nvSpPr>
        <p:spPr>
          <a:xfrm>
            <a:off x="0" y="0"/>
            <a:ext cx="8901112" cy="762000"/>
          </a:xfrm>
        </p:spPr>
        <p:txBody>
          <a:bodyPr>
            <a:normAutofit/>
          </a:bodyPr>
          <a:lstStyle/>
          <a:p>
            <a:r>
              <a:rPr lang="en-US" b="1" dirty="0" smtClean="0"/>
              <a:t>Production Costs Will Fall Further</a:t>
            </a:r>
          </a:p>
        </p:txBody>
      </p:sp>
      <p:pic>
        <p:nvPicPr>
          <p:cNvPr id="2" name="Picture 1"/>
          <p:cNvPicPr>
            <a:picLocks noChangeAspect="1"/>
          </p:cNvPicPr>
          <p:nvPr/>
        </p:nvPicPr>
        <p:blipFill>
          <a:blip r:embed="rId3"/>
          <a:stretch>
            <a:fillRect/>
          </a:stretch>
        </p:blipFill>
        <p:spPr>
          <a:xfrm>
            <a:off x="152400" y="990600"/>
            <a:ext cx="8839200" cy="5614120"/>
          </a:xfrm>
          <a:prstGeom prst="rect">
            <a:avLst/>
          </a:prstGeom>
        </p:spPr>
      </p:pic>
      <p:sp>
        <p:nvSpPr>
          <p:cNvPr id="3" name="Slide Number Placeholder 2"/>
          <p:cNvSpPr>
            <a:spLocks noGrp="1"/>
          </p:cNvSpPr>
          <p:nvPr>
            <p:ph type="sldNum" sz="quarter" idx="12"/>
          </p:nvPr>
        </p:nvSpPr>
        <p:spPr/>
        <p:txBody>
          <a:bodyPr/>
          <a:lstStyle/>
          <a:p>
            <a:fld id="{3EC6F61E-EB3E-4884-A59C-2D9E06636693}" type="slidenum">
              <a:rPr lang="en-US" smtClean="0"/>
              <a:t>17</a:t>
            </a:fld>
            <a:endParaRPr lang="en-US"/>
          </a:p>
        </p:txBody>
      </p:sp>
    </p:spTree>
    <p:extLst>
      <p:ext uri="{BB962C8B-B14F-4D97-AF65-F5344CB8AC3E}">
        <p14:creationId xmlns:p14="http://schemas.microsoft.com/office/powerpoint/2010/main" val="3329367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3769"/>
            <a:ext cx="8721634" cy="762000"/>
          </a:xfrm>
        </p:spPr>
        <p:txBody>
          <a:bodyPr>
            <a:normAutofit fontScale="90000"/>
          </a:bodyPr>
          <a:lstStyle/>
          <a:p>
            <a:r>
              <a:rPr lang="en-US" b="1" dirty="0" smtClean="0"/>
              <a:t>Simple Math of Legal Cannabis Production</a:t>
            </a:r>
            <a:endParaRPr lang="en-US" dirty="0"/>
          </a:p>
        </p:txBody>
      </p:sp>
      <p:sp>
        <p:nvSpPr>
          <p:cNvPr id="3" name="Content Placeholder 2"/>
          <p:cNvSpPr>
            <a:spLocks noGrp="1"/>
          </p:cNvSpPr>
          <p:nvPr>
            <p:ph idx="1"/>
          </p:nvPr>
        </p:nvSpPr>
        <p:spPr>
          <a:xfrm>
            <a:off x="0" y="1371600"/>
            <a:ext cx="9067800" cy="5410200"/>
          </a:xfrm>
        </p:spPr>
        <p:txBody>
          <a:bodyPr>
            <a:normAutofit/>
          </a:bodyPr>
          <a:lstStyle/>
          <a:p>
            <a:pPr>
              <a:spcBef>
                <a:spcPts val="1200"/>
              </a:spcBef>
            </a:pPr>
            <a:r>
              <a:rPr lang="en-US" b="1" dirty="0" smtClean="0"/>
              <a:t>Farm gate price has already fallen from $6,000 per pound to $1,000 per pound</a:t>
            </a:r>
          </a:p>
          <a:p>
            <a:pPr>
              <a:spcBef>
                <a:spcPts val="1200"/>
              </a:spcBef>
            </a:pPr>
            <a:r>
              <a:rPr lang="en-US" b="1" dirty="0" err="1" smtClean="0"/>
              <a:t>Coul</a:t>
            </a:r>
            <a:r>
              <a:rPr lang="en-US" b="1" dirty="0" smtClean="0"/>
              <a:t> it fall to ~$10 per pound?</a:t>
            </a:r>
          </a:p>
          <a:p>
            <a:pPr lvl="1">
              <a:spcBef>
                <a:spcPts val="1200"/>
              </a:spcBef>
            </a:pPr>
            <a:r>
              <a:rPr lang="en-US" dirty="0" smtClean="0"/>
              <a:t>Cannabis yields ~1,000 pounds per acre</a:t>
            </a:r>
            <a:endParaRPr lang="en-US" dirty="0" smtClean="0"/>
          </a:p>
          <a:p>
            <a:pPr lvl="1">
              <a:spcBef>
                <a:spcPts val="1200"/>
              </a:spcBef>
            </a:pPr>
            <a:r>
              <a:rPr lang="en-US" dirty="0" smtClean="0"/>
              <a:t>Production cost for tomatoes is $10,000 per acre</a:t>
            </a:r>
          </a:p>
          <a:p>
            <a:pPr lvl="1">
              <a:spcBef>
                <a:spcPts val="1200"/>
              </a:spcBef>
            </a:pPr>
            <a:r>
              <a:rPr lang="en-US" dirty="0" smtClean="0"/>
              <a:t>That $0.02 - $0.03 per gram, or $0.01 - $0.02 per joint</a:t>
            </a:r>
            <a:endParaRPr lang="en-US" dirty="0" smtClean="0"/>
          </a:p>
          <a:p>
            <a:pPr>
              <a:spcBef>
                <a:spcPts val="1200"/>
              </a:spcBef>
            </a:pPr>
            <a:r>
              <a:rPr lang="en-US" b="1" dirty="0" smtClean="0"/>
              <a:t>Current retail price is $10 per </a:t>
            </a:r>
            <a:r>
              <a:rPr lang="en-US" b="1" u="sng" dirty="0" smtClean="0"/>
              <a:t>gram</a:t>
            </a:r>
            <a:r>
              <a:rPr lang="en-US" b="1" dirty="0" smtClean="0"/>
              <a:t> </a:t>
            </a:r>
          </a:p>
          <a:p>
            <a:pPr>
              <a:spcBef>
                <a:spcPts val="1200"/>
              </a:spcBef>
            </a:pPr>
            <a:endParaRPr lang="en-US" b="1" dirty="0"/>
          </a:p>
        </p:txBody>
      </p:sp>
      <p:sp>
        <p:nvSpPr>
          <p:cNvPr id="4" name="Slide Number Placeholder 3"/>
          <p:cNvSpPr>
            <a:spLocks noGrp="1"/>
          </p:cNvSpPr>
          <p:nvPr>
            <p:ph type="sldNum" sz="quarter" idx="12"/>
          </p:nvPr>
        </p:nvSpPr>
        <p:spPr/>
        <p:txBody>
          <a:bodyPr/>
          <a:lstStyle/>
          <a:p>
            <a:fld id="{3EC6F61E-EB3E-4884-A59C-2D9E06636693}" type="slidenum">
              <a:rPr lang="en-US" smtClean="0"/>
              <a:t>18</a:t>
            </a:fld>
            <a:endParaRPr lang="en-US"/>
          </a:p>
        </p:txBody>
      </p:sp>
    </p:spTree>
    <p:extLst>
      <p:ext uri="{BB962C8B-B14F-4D97-AF65-F5344CB8AC3E}">
        <p14:creationId xmlns:p14="http://schemas.microsoft.com/office/powerpoint/2010/main" val="123015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53" y="76200"/>
            <a:ext cx="8229600" cy="1447800"/>
          </a:xfrm>
        </p:spPr>
        <p:txBody>
          <a:bodyPr>
            <a:normAutofit/>
          </a:bodyPr>
          <a:lstStyle/>
          <a:p>
            <a:r>
              <a:rPr lang="en-US" b="1" dirty="0" smtClean="0"/>
              <a:t>Policy Affects Drug Use</a:t>
            </a:r>
            <a:br>
              <a:rPr lang="en-US" b="1" dirty="0" smtClean="0"/>
            </a:br>
            <a:endParaRPr lang="en-US" b="1" dirty="0"/>
          </a:p>
        </p:txBody>
      </p:sp>
      <p:sp>
        <p:nvSpPr>
          <p:cNvPr id="3" name="Content Placeholder 2"/>
          <p:cNvSpPr>
            <a:spLocks noGrp="1"/>
          </p:cNvSpPr>
          <p:nvPr>
            <p:ph idx="1"/>
          </p:nvPr>
        </p:nvSpPr>
        <p:spPr>
          <a:xfrm>
            <a:off x="439783" y="1748367"/>
            <a:ext cx="8458200" cy="4525963"/>
          </a:xfrm>
        </p:spPr>
        <p:txBody>
          <a:bodyPr>
            <a:noAutofit/>
          </a:bodyPr>
          <a:lstStyle/>
          <a:p>
            <a:pPr marL="0" indent="0">
              <a:buNone/>
            </a:pPr>
            <a:endParaRPr lang="en-US" dirty="0"/>
          </a:p>
        </p:txBody>
      </p:sp>
      <p:sp>
        <p:nvSpPr>
          <p:cNvPr id="4" name="Slide Number Placeholder 3"/>
          <p:cNvSpPr>
            <a:spLocks noGrp="1"/>
          </p:cNvSpPr>
          <p:nvPr>
            <p:ph type="sldNum" sz="quarter" idx="12"/>
          </p:nvPr>
        </p:nvSpPr>
        <p:spPr/>
        <p:txBody>
          <a:bodyPr/>
          <a:lstStyle/>
          <a:p>
            <a:fld id="{3EC6F61E-EB3E-4884-A59C-2D9E06636693}" type="slidenum">
              <a:rPr lang="en-US" smtClean="0"/>
              <a:t>19</a:t>
            </a:fld>
            <a:endParaRPr lang="en-US"/>
          </a:p>
        </p:txBody>
      </p:sp>
      <p:pic>
        <p:nvPicPr>
          <p:cNvPr id="5" name="Picture 4"/>
          <p:cNvPicPr>
            <a:picLocks noChangeAspect="1"/>
          </p:cNvPicPr>
          <p:nvPr/>
        </p:nvPicPr>
        <p:blipFill>
          <a:blip r:embed="rId3"/>
          <a:stretch>
            <a:fillRect/>
          </a:stretch>
        </p:blipFill>
        <p:spPr>
          <a:xfrm>
            <a:off x="393520" y="1143000"/>
            <a:ext cx="8251958" cy="5638800"/>
          </a:xfrm>
          <a:prstGeom prst="rect">
            <a:avLst/>
          </a:prstGeom>
        </p:spPr>
      </p:pic>
    </p:spTree>
    <p:extLst>
      <p:ext uri="{BB962C8B-B14F-4D97-AF65-F5344CB8AC3E}">
        <p14:creationId xmlns:p14="http://schemas.microsoft.com/office/powerpoint/2010/main" val="131003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232E5986-3373-45A0-AB8C-F3FE3E1DD103}" type="slidenum">
              <a:rPr lang="en-US" altLang="en-US" smtClean="0"/>
              <a:pPr/>
              <a:t>2</a:t>
            </a:fld>
            <a:endParaRPr lang="en-US" altLang="en-US" smtClean="0"/>
          </a:p>
        </p:txBody>
      </p:sp>
      <p:sp>
        <p:nvSpPr>
          <p:cNvPr id="16387" name="Rectangle 2"/>
          <p:cNvSpPr>
            <a:spLocks noGrp="1" noChangeArrowheads="1"/>
          </p:cNvSpPr>
          <p:nvPr>
            <p:ph type="title"/>
          </p:nvPr>
        </p:nvSpPr>
        <p:spPr/>
        <p:txBody>
          <a:bodyPr/>
          <a:lstStyle/>
          <a:p>
            <a:pPr eaLnBrk="1" hangingPunct="1"/>
            <a:r>
              <a:rPr lang="en-US" sz="2800" dirty="0" smtClean="0"/>
              <a:t>US Cocaine and Heroin ED Mentions Inversely Related to (Purity-Adjusted) Prices</a:t>
            </a: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931" y="1221828"/>
            <a:ext cx="8853002" cy="510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7"/>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4</a:t>
            </a:r>
            <a:endParaRPr lang="en-US" sz="4500" b="1" dirty="0">
              <a:solidFill>
                <a:schemeClr val="bg1"/>
              </a:solidFill>
            </a:endParaRPr>
          </a:p>
        </p:txBody>
      </p:sp>
    </p:spTree>
    <p:extLst>
      <p:ext uri="{BB962C8B-B14F-4D97-AF65-F5344CB8AC3E}">
        <p14:creationId xmlns:p14="http://schemas.microsoft.com/office/powerpoint/2010/main" val="1300423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447800"/>
          </a:xfrm>
        </p:spPr>
        <p:txBody>
          <a:bodyPr>
            <a:normAutofit/>
          </a:bodyPr>
          <a:lstStyle/>
          <a:p>
            <a:r>
              <a:rPr lang="en-US" sz="4000" b="1" dirty="0" smtClean="0"/>
              <a:t>The Number Reporting Marijuana Use in the Past-Year Has </a:t>
            </a:r>
            <a:r>
              <a:rPr lang="en-US" sz="4000" b="1" u="sng" dirty="0" smtClean="0"/>
              <a:t>Doubled</a:t>
            </a:r>
            <a:endParaRPr lang="en-US" sz="4000" b="1" u="sng"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3"/>
          <a:stretch>
            <a:fillRect/>
          </a:stretch>
        </p:blipFill>
        <p:spPr>
          <a:xfrm>
            <a:off x="152400" y="1349829"/>
            <a:ext cx="8534400" cy="5418618"/>
          </a:xfrm>
          <a:prstGeom prst="rect">
            <a:avLst/>
          </a:prstGeom>
        </p:spPr>
      </p:pic>
    </p:spTree>
    <p:extLst>
      <p:ext uri="{BB962C8B-B14F-4D97-AF65-F5344CB8AC3E}">
        <p14:creationId xmlns:p14="http://schemas.microsoft.com/office/powerpoint/2010/main" val="809608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447800"/>
          </a:xfrm>
        </p:spPr>
        <p:txBody>
          <a:bodyPr>
            <a:normAutofit/>
          </a:bodyPr>
          <a:lstStyle/>
          <a:p>
            <a:r>
              <a:rPr lang="en-US" sz="4000" b="1" dirty="0" smtClean="0"/>
              <a:t>The Number of “Current” (Past-Month) Users Has </a:t>
            </a:r>
            <a:r>
              <a:rPr lang="en-US" sz="4000" b="1" u="sng" dirty="0" smtClean="0"/>
              <a:t>Nearly Tripled</a:t>
            </a:r>
            <a:endParaRPr lang="en-US" sz="4000" b="1" u="sng"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495300" y="1343297"/>
            <a:ext cx="8267700" cy="5366253"/>
          </a:xfrm>
          <a:prstGeom prst="rect">
            <a:avLst/>
          </a:prstGeom>
        </p:spPr>
      </p:pic>
    </p:spTree>
    <p:extLst>
      <p:ext uri="{BB962C8B-B14F-4D97-AF65-F5344CB8AC3E}">
        <p14:creationId xmlns:p14="http://schemas.microsoft.com/office/powerpoint/2010/main" val="2983768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447800"/>
          </a:xfrm>
        </p:spPr>
        <p:txBody>
          <a:bodyPr>
            <a:normAutofit/>
          </a:bodyPr>
          <a:lstStyle/>
          <a:p>
            <a:r>
              <a:rPr lang="en-US" sz="4000" b="1" dirty="0" smtClean="0"/>
              <a:t>The Number of Days of Use </a:t>
            </a:r>
            <a:br>
              <a:rPr lang="en-US" sz="4000" b="1" dirty="0" smtClean="0"/>
            </a:br>
            <a:r>
              <a:rPr lang="en-US" sz="4000" b="1" dirty="0" smtClean="0"/>
              <a:t>Has </a:t>
            </a:r>
            <a:r>
              <a:rPr lang="en-US" sz="4000" b="1" u="sng" dirty="0" smtClean="0"/>
              <a:t>More Than Quadrupled</a:t>
            </a:r>
            <a:endParaRPr lang="en-US" sz="4000" b="1" u="sng" dirty="0"/>
          </a:p>
        </p:txBody>
      </p:sp>
      <p:pic>
        <p:nvPicPr>
          <p:cNvPr id="5" name="Content Placeholder 4"/>
          <p:cNvPicPr>
            <a:picLocks noGrp="1" noChangeAspect="1"/>
          </p:cNvPicPr>
          <p:nvPr>
            <p:ph idx="1"/>
          </p:nvPr>
        </p:nvPicPr>
        <p:blipFill>
          <a:blip r:embed="rId3"/>
          <a:stretch>
            <a:fillRect/>
          </a:stretch>
        </p:blipFill>
        <p:spPr>
          <a:xfrm>
            <a:off x="457200" y="1447800"/>
            <a:ext cx="8153400" cy="5175037"/>
          </a:xfrm>
          <a:prstGeom prst="rect">
            <a:avLst/>
          </a:prstGeom>
        </p:spPr>
      </p:pic>
    </p:spTree>
    <p:extLst>
      <p:ext uri="{BB962C8B-B14F-4D97-AF65-F5344CB8AC3E}">
        <p14:creationId xmlns:p14="http://schemas.microsoft.com/office/powerpoint/2010/main" val="1421323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447800"/>
          </a:xfrm>
        </p:spPr>
        <p:txBody>
          <a:bodyPr>
            <a:normAutofit/>
          </a:bodyPr>
          <a:lstStyle/>
          <a:p>
            <a:r>
              <a:rPr lang="en-US" sz="4000" b="1" dirty="0" smtClean="0"/>
              <a:t>The Number Using Daily or Near-Daily Is </a:t>
            </a:r>
            <a:r>
              <a:rPr lang="en-US" sz="4000" b="1" u="sng" dirty="0" smtClean="0"/>
              <a:t>Nearly Nine Times Greater</a:t>
            </a:r>
            <a:endParaRPr lang="en-US" sz="4000" b="1" u="sng" dirty="0"/>
          </a:p>
        </p:txBody>
      </p:sp>
      <p:pic>
        <p:nvPicPr>
          <p:cNvPr id="4" name="Content Placeholder 3"/>
          <p:cNvPicPr>
            <a:picLocks noGrp="1" noChangeAspect="1"/>
          </p:cNvPicPr>
          <p:nvPr>
            <p:ph idx="1"/>
          </p:nvPr>
        </p:nvPicPr>
        <p:blipFill>
          <a:blip r:embed="rId3"/>
          <a:stretch>
            <a:fillRect/>
          </a:stretch>
        </p:blipFill>
        <p:spPr>
          <a:xfrm>
            <a:off x="452029" y="1371600"/>
            <a:ext cx="8403851" cy="5334000"/>
          </a:xfrm>
          <a:prstGeom prst="rect">
            <a:avLst/>
          </a:prstGeom>
        </p:spPr>
      </p:pic>
    </p:spTree>
    <p:extLst>
      <p:ext uri="{BB962C8B-B14F-4D97-AF65-F5344CB8AC3E}">
        <p14:creationId xmlns:p14="http://schemas.microsoft.com/office/powerpoint/2010/main" val="40093276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303"/>
            <a:ext cx="9220200" cy="1447800"/>
          </a:xfrm>
        </p:spPr>
        <p:txBody>
          <a:bodyPr>
            <a:normAutofit/>
          </a:bodyPr>
          <a:lstStyle/>
          <a:p>
            <a:r>
              <a:rPr lang="en-US" b="1" dirty="0" smtClean="0"/>
              <a:t>Daily or Near-Daily Use Is Common</a:t>
            </a:r>
            <a:br>
              <a:rPr lang="en-US" b="1" dirty="0" smtClean="0"/>
            </a:br>
            <a:endParaRPr lang="en-US" b="1"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3"/>
          <a:stretch>
            <a:fillRect/>
          </a:stretch>
        </p:blipFill>
        <p:spPr>
          <a:xfrm>
            <a:off x="412523" y="1066800"/>
            <a:ext cx="8365583" cy="5486400"/>
          </a:xfrm>
          <a:prstGeom prst="rect">
            <a:avLst/>
          </a:prstGeom>
        </p:spPr>
      </p:pic>
      <p:sp>
        <p:nvSpPr>
          <p:cNvPr id="4" name="Slide Number Placeholder 3"/>
          <p:cNvSpPr>
            <a:spLocks noGrp="1"/>
          </p:cNvSpPr>
          <p:nvPr>
            <p:ph type="sldNum" sz="quarter" idx="12"/>
          </p:nvPr>
        </p:nvSpPr>
        <p:spPr/>
        <p:txBody>
          <a:bodyPr/>
          <a:lstStyle/>
          <a:p>
            <a:fld id="{3EC6F61E-EB3E-4884-A59C-2D9E06636693}" type="slidenum">
              <a:rPr lang="en-US" smtClean="0"/>
              <a:t>24</a:t>
            </a:fld>
            <a:endParaRPr lang="en-US"/>
          </a:p>
        </p:txBody>
      </p:sp>
    </p:spTree>
    <p:extLst>
      <p:ext uri="{BB962C8B-B14F-4D97-AF65-F5344CB8AC3E}">
        <p14:creationId xmlns:p14="http://schemas.microsoft.com/office/powerpoint/2010/main" val="3910023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9448800" cy="694509"/>
          </a:xfrm>
        </p:spPr>
        <p:txBody>
          <a:bodyPr>
            <a:normAutofit fontScale="90000"/>
          </a:bodyPr>
          <a:lstStyle/>
          <a:p>
            <a:r>
              <a:rPr lang="en-US" b="1" dirty="0" smtClean="0"/>
              <a:t>Intensive Use Approaching that of Alcohol</a:t>
            </a:r>
            <a:endParaRPr lang="en-US" b="1"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228600" y="1143000"/>
            <a:ext cx="8727594" cy="5486400"/>
          </a:xfrm>
          <a:prstGeom prst="rect">
            <a:avLst/>
          </a:prstGeom>
        </p:spPr>
      </p:pic>
      <p:sp>
        <p:nvSpPr>
          <p:cNvPr id="5" name="Slide Number Placeholder 4"/>
          <p:cNvSpPr>
            <a:spLocks noGrp="1"/>
          </p:cNvSpPr>
          <p:nvPr>
            <p:ph type="sldNum" sz="quarter" idx="12"/>
          </p:nvPr>
        </p:nvSpPr>
        <p:spPr/>
        <p:txBody>
          <a:bodyPr/>
          <a:lstStyle/>
          <a:p>
            <a:fld id="{3EC6F61E-EB3E-4884-A59C-2D9E06636693}" type="slidenum">
              <a:rPr lang="en-US" smtClean="0"/>
              <a:t>25</a:t>
            </a:fld>
            <a:endParaRPr lang="en-US"/>
          </a:p>
        </p:txBody>
      </p:sp>
    </p:spTree>
    <p:extLst>
      <p:ext uri="{BB962C8B-B14F-4D97-AF65-F5344CB8AC3E}">
        <p14:creationId xmlns:p14="http://schemas.microsoft.com/office/powerpoint/2010/main" val="3165637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1143000"/>
          </a:xfrm>
        </p:spPr>
        <p:txBody>
          <a:bodyPr>
            <a:normAutofit fontScale="90000"/>
          </a:bodyPr>
          <a:lstStyle/>
          <a:p>
            <a:r>
              <a:rPr lang="en-US" b="1" dirty="0" smtClean="0"/>
              <a:t>Point #3: Fentanyl Drives Opioid Prices Down Radically</a:t>
            </a:r>
            <a:br>
              <a:rPr lang="en-US" b="1" dirty="0" smtClean="0"/>
            </a:br>
            <a:endParaRPr lang="en-US" b="1" dirty="0"/>
          </a:p>
        </p:txBody>
      </p:sp>
      <p:sp>
        <p:nvSpPr>
          <p:cNvPr id="3" name="Content Placeholder 2"/>
          <p:cNvSpPr>
            <a:spLocks noGrp="1"/>
          </p:cNvSpPr>
          <p:nvPr>
            <p:ph idx="1"/>
          </p:nvPr>
        </p:nvSpPr>
        <p:spPr>
          <a:xfrm>
            <a:off x="1371600" y="1905000"/>
            <a:ext cx="8229600" cy="4525963"/>
          </a:xfrm>
        </p:spPr>
        <p:txBody>
          <a:bodyPr/>
          <a:lstStyle/>
          <a:p>
            <a:endParaRPr lang="en-US" dirty="0"/>
          </a:p>
        </p:txBody>
      </p:sp>
      <p:sp>
        <p:nvSpPr>
          <p:cNvPr id="4" name="Text Box 24"/>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4</a:t>
            </a:r>
            <a:endParaRPr lang="en-US" sz="4500" b="1" dirty="0">
              <a:solidFill>
                <a:schemeClr val="bg1"/>
              </a:solidFill>
            </a:endParaRPr>
          </a:p>
        </p:txBody>
      </p:sp>
      <p:sp>
        <p:nvSpPr>
          <p:cNvPr id="5" name="Slide Number Placeholder 4"/>
          <p:cNvSpPr>
            <a:spLocks noGrp="1"/>
          </p:cNvSpPr>
          <p:nvPr>
            <p:ph type="sldNum" sz="quarter" idx="12"/>
          </p:nvPr>
        </p:nvSpPr>
        <p:spPr/>
        <p:txBody>
          <a:bodyPr/>
          <a:lstStyle/>
          <a:p>
            <a:pPr>
              <a:defRPr/>
            </a:pPr>
            <a:fld id="{22FDE3EE-2108-421B-9730-73F32665CA0E}" type="slidenum">
              <a:rPr lang="en-US" smtClean="0"/>
              <a:pPr>
                <a:defRPr/>
              </a:pPr>
              <a:t>26</a:t>
            </a:fld>
            <a:endParaRPr lang="en-US"/>
          </a:p>
        </p:txBody>
      </p:sp>
    </p:spTree>
    <p:extLst>
      <p:ext uri="{BB962C8B-B14F-4D97-AF65-F5344CB8AC3E}">
        <p14:creationId xmlns:p14="http://schemas.microsoft.com/office/powerpoint/2010/main" val="3829967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3769"/>
            <a:ext cx="8721634" cy="762000"/>
          </a:xfrm>
        </p:spPr>
        <p:txBody>
          <a:bodyPr>
            <a:normAutofit fontScale="90000"/>
          </a:bodyPr>
          <a:lstStyle/>
          <a:p>
            <a:r>
              <a:rPr lang="en-US" b="1" dirty="0" smtClean="0"/>
              <a:t>Fentanyl &amp; Production Cost for Wholesale Drug Dealers</a:t>
            </a:r>
            <a:endParaRPr lang="en-US" dirty="0"/>
          </a:p>
        </p:txBody>
      </p:sp>
      <p:sp>
        <p:nvSpPr>
          <p:cNvPr id="3" name="Content Placeholder 2"/>
          <p:cNvSpPr>
            <a:spLocks noGrp="1"/>
          </p:cNvSpPr>
          <p:nvPr>
            <p:ph idx="1"/>
          </p:nvPr>
        </p:nvSpPr>
        <p:spPr>
          <a:xfrm>
            <a:off x="0" y="1371600"/>
            <a:ext cx="9067800" cy="5410200"/>
          </a:xfrm>
        </p:spPr>
        <p:txBody>
          <a:bodyPr>
            <a:normAutofit/>
          </a:bodyPr>
          <a:lstStyle/>
          <a:p>
            <a:pPr>
              <a:spcBef>
                <a:spcPts val="600"/>
              </a:spcBef>
            </a:pPr>
            <a:r>
              <a:rPr lang="en-US" b="1" dirty="0" smtClean="0"/>
              <a:t>Fentanyl costs about 1/16</a:t>
            </a:r>
            <a:r>
              <a:rPr lang="en-US" b="1" baseline="30000" dirty="0" smtClean="0"/>
              <a:t>th</a:t>
            </a:r>
            <a:r>
              <a:rPr lang="en-US" b="1" dirty="0" smtClean="0"/>
              <a:t> as much</a:t>
            </a:r>
          </a:p>
          <a:p>
            <a:pPr lvl="1">
              <a:spcBef>
                <a:spcPts val="600"/>
              </a:spcBef>
            </a:pPr>
            <a:r>
              <a:rPr lang="en-US" dirty="0" smtClean="0"/>
              <a:t>$5,000 per kg for fentanyl that is highly pure</a:t>
            </a:r>
          </a:p>
          <a:p>
            <a:pPr lvl="1">
              <a:spcBef>
                <a:spcPts val="600"/>
              </a:spcBef>
            </a:pPr>
            <a:r>
              <a:rPr lang="en-US" dirty="0" smtClean="0"/>
              <a:t>$20,000 - $60,000 per kilogram for ~40% pure</a:t>
            </a:r>
          </a:p>
          <a:p>
            <a:pPr>
              <a:spcBef>
                <a:spcPts val="600"/>
              </a:spcBef>
            </a:pPr>
            <a:r>
              <a:rPr lang="en-US" b="1" dirty="0" smtClean="0"/>
              <a:t>Fentanyl is about 16 times more potent</a:t>
            </a:r>
          </a:p>
          <a:p>
            <a:pPr lvl="1">
              <a:spcBef>
                <a:spcPts val="600"/>
              </a:spcBef>
            </a:pPr>
            <a:r>
              <a:rPr lang="en-US" dirty="0" smtClean="0"/>
              <a:t>Heroin has a MME of ~4-5</a:t>
            </a:r>
          </a:p>
          <a:p>
            <a:pPr lvl="1">
              <a:spcBef>
                <a:spcPts val="600"/>
              </a:spcBef>
            </a:pPr>
            <a:r>
              <a:rPr lang="en-US" dirty="0" smtClean="0"/>
              <a:t>Fentanyl has a MME strength of 50-100</a:t>
            </a:r>
          </a:p>
          <a:p>
            <a:pPr>
              <a:spcBef>
                <a:spcPts val="600"/>
              </a:spcBef>
            </a:pPr>
            <a:r>
              <a:rPr lang="en-US" b="1" dirty="0" smtClean="0"/>
              <a:t>So fentanyl is about 16 * 16 = 256 times as CE</a:t>
            </a:r>
          </a:p>
          <a:p>
            <a:pPr lvl="1">
              <a:spcBef>
                <a:spcPts val="600"/>
              </a:spcBef>
            </a:pPr>
            <a:r>
              <a:rPr lang="en-US" dirty="0" smtClean="0"/>
              <a:t>In terms of Moore’s Law, that is like 8 generations’ difference in computers</a:t>
            </a:r>
          </a:p>
          <a:p>
            <a:pPr lvl="2">
              <a:spcBef>
                <a:spcPts val="600"/>
              </a:spcBef>
            </a:pPr>
            <a:r>
              <a:rPr lang="en-US" dirty="0" smtClean="0"/>
              <a:t>Would you rather use a cell phone made in 2018 or 2006?</a:t>
            </a:r>
            <a:endParaRPr lang="en-US" dirty="0"/>
          </a:p>
          <a:p>
            <a:endParaRPr lang="en-US" b="1" dirty="0"/>
          </a:p>
        </p:txBody>
      </p:sp>
      <p:sp>
        <p:nvSpPr>
          <p:cNvPr id="4" name="Slide Number Placeholder 3"/>
          <p:cNvSpPr>
            <a:spLocks noGrp="1"/>
          </p:cNvSpPr>
          <p:nvPr>
            <p:ph type="sldNum" sz="quarter" idx="12"/>
          </p:nvPr>
        </p:nvSpPr>
        <p:spPr/>
        <p:txBody>
          <a:bodyPr/>
          <a:lstStyle/>
          <a:p>
            <a:fld id="{3EC6F61E-EB3E-4884-A59C-2D9E06636693}" type="slidenum">
              <a:rPr lang="en-US" smtClean="0"/>
              <a:t>27</a:t>
            </a:fld>
            <a:endParaRPr lang="en-US"/>
          </a:p>
        </p:txBody>
      </p:sp>
    </p:spTree>
    <p:extLst>
      <p:ext uri="{BB962C8B-B14F-4D97-AF65-F5344CB8AC3E}">
        <p14:creationId xmlns:p14="http://schemas.microsoft.com/office/powerpoint/2010/main" val="40884272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1"/>
          <p:cNvSpPr>
            <a:spLocks noGrp="1"/>
          </p:cNvSpPr>
          <p:nvPr>
            <p:ph type="title"/>
          </p:nvPr>
        </p:nvSpPr>
        <p:spPr>
          <a:xfrm>
            <a:off x="914400" y="46037"/>
            <a:ext cx="8305800" cy="1143000"/>
          </a:xfrm>
        </p:spPr>
        <p:txBody>
          <a:bodyPr>
            <a:normAutofit fontScale="90000"/>
          </a:bodyPr>
          <a:lstStyle/>
          <a:p>
            <a:r>
              <a:rPr lang="en-US" b="1" dirty="0" smtClean="0"/>
              <a:t>Shift from PO </a:t>
            </a:r>
            <a:r>
              <a:rPr lang="en-US" b="1" dirty="0" smtClean="0"/>
              <a:t>to heroin and </a:t>
            </a:r>
            <a:r>
              <a:rPr lang="en-US" b="1" dirty="0" smtClean="0"/>
              <a:t>fentanyl? </a:t>
            </a:r>
            <a:r>
              <a:rPr lang="en-US" b="1" dirty="0" smtClean="0"/>
              <a:t>but …</a:t>
            </a:r>
          </a:p>
        </p:txBody>
      </p:sp>
      <p:sp>
        <p:nvSpPr>
          <p:cNvPr id="46085"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9</a:t>
            </a:r>
            <a:endParaRPr lang="en-US" sz="4500" b="1" dirty="0">
              <a:solidFill>
                <a:schemeClr val="bg1"/>
              </a:solidFill>
            </a:endParaRPr>
          </a:p>
        </p:txBody>
      </p:sp>
      <p:pic>
        <p:nvPicPr>
          <p:cNvPr id="4" name="Content Placeholder 3"/>
          <p:cNvPicPr>
            <a:picLocks noGrp="1" noChangeAspect="1"/>
          </p:cNvPicPr>
          <p:nvPr>
            <p:ph idx="1"/>
          </p:nvPr>
        </p:nvPicPr>
        <p:blipFill>
          <a:blip r:embed="rId3"/>
          <a:stretch>
            <a:fillRect/>
          </a:stretch>
        </p:blipFill>
        <p:spPr>
          <a:xfrm>
            <a:off x="152400" y="646112"/>
            <a:ext cx="8801100" cy="6446807"/>
          </a:xfrm>
          <a:prstGeom prst="rect">
            <a:avLst/>
          </a:prstGeom>
        </p:spPr>
      </p:pic>
      <p:sp>
        <p:nvSpPr>
          <p:cNvPr id="9" name="Content Placeholder 7"/>
          <p:cNvSpPr txBox="1">
            <a:spLocks/>
          </p:cNvSpPr>
          <p:nvPr/>
        </p:nvSpPr>
        <p:spPr bwMode="auto">
          <a:xfrm>
            <a:off x="1066800" y="2286000"/>
            <a:ext cx="5791200" cy="1200329"/>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a:lstStyle>
          <a:p>
            <a:pPr marL="0" indent="0">
              <a:buFontTx/>
              <a:buNone/>
            </a:pPr>
            <a:r>
              <a:rPr lang="en-US" b="1" kern="0" dirty="0" smtClean="0"/>
              <a:t>75-80% of those dying of heroin &amp; fentanyl started their addiction career with prescription opioids.</a:t>
            </a:r>
            <a:endParaRPr lang="en-US" b="1" kern="0" dirty="0"/>
          </a:p>
        </p:txBody>
      </p:sp>
      <p:sp>
        <p:nvSpPr>
          <p:cNvPr id="2" name="Slide Number Placeholder 1"/>
          <p:cNvSpPr>
            <a:spLocks noGrp="1"/>
          </p:cNvSpPr>
          <p:nvPr>
            <p:ph type="sldNum" sz="quarter" idx="12"/>
          </p:nvPr>
        </p:nvSpPr>
        <p:spPr/>
        <p:txBody>
          <a:bodyPr/>
          <a:lstStyle/>
          <a:p>
            <a:pPr>
              <a:defRPr/>
            </a:pPr>
            <a:fld id="{22FDE3EE-2108-421B-9730-73F32665CA0E}" type="slidenum">
              <a:rPr lang="en-US" smtClean="0"/>
              <a:pPr>
                <a:defRPr/>
              </a:pPr>
              <a:t>28</a:t>
            </a:fld>
            <a:endParaRPr lang="en-US"/>
          </a:p>
        </p:txBody>
      </p:sp>
    </p:spTree>
    <p:extLst>
      <p:ext uri="{BB962C8B-B14F-4D97-AF65-F5344CB8AC3E}">
        <p14:creationId xmlns:p14="http://schemas.microsoft.com/office/powerpoint/2010/main" val="328197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3769"/>
            <a:ext cx="8721634" cy="762000"/>
          </a:xfrm>
        </p:spPr>
        <p:txBody>
          <a:bodyPr>
            <a:normAutofit/>
          </a:bodyPr>
          <a:lstStyle/>
          <a:p>
            <a:r>
              <a:rPr lang="en-US" b="1" dirty="0" smtClean="0"/>
              <a:t>Summary</a:t>
            </a:r>
            <a:endParaRPr lang="en-US" dirty="0"/>
          </a:p>
        </p:txBody>
      </p:sp>
      <p:sp>
        <p:nvSpPr>
          <p:cNvPr id="3" name="Content Placeholder 2"/>
          <p:cNvSpPr>
            <a:spLocks noGrp="1"/>
          </p:cNvSpPr>
          <p:nvPr>
            <p:ph idx="1"/>
          </p:nvPr>
        </p:nvSpPr>
        <p:spPr>
          <a:xfrm>
            <a:off x="0" y="1447800"/>
            <a:ext cx="9067800" cy="5410200"/>
          </a:xfrm>
        </p:spPr>
        <p:txBody>
          <a:bodyPr>
            <a:normAutofit/>
          </a:bodyPr>
          <a:lstStyle/>
          <a:p>
            <a:pPr>
              <a:spcBef>
                <a:spcPts val="600"/>
              </a:spcBef>
              <a:spcAft>
                <a:spcPts val="1200"/>
              </a:spcAft>
            </a:pPr>
            <a:r>
              <a:rPr lang="en-US" b="1" dirty="0" smtClean="0"/>
              <a:t>Price matters</a:t>
            </a:r>
          </a:p>
          <a:p>
            <a:pPr>
              <a:spcBef>
                <a:spcPts val="600"/>
              </a:spcBef>
              <a:spcAft>
                <a:spcPts val="1200"/>
              </a:spcAft>
            </a:pPr>
            <a:r>
              <a:rPr lang="en-US" b="1" dirty="0" smtClean="0"/>
              <a:t>Price follows production cost in the long run</a:t>
            </a:r>
          </a:p>
          <a:p>
            <a:pPr>
              <a:spcBef>
                <a:spcPts val="600"/>
              </a:spcBef>
              <a:spcAft>
                <a:spcPts val="1200"/>
              </a:spcAft>
            </a:pPr>
            <a:r>
              <a:rPr lang="en-US" b="1" dirty="0" smtClean="0"/>
              <a:t>Two big contemporary drug issues can be seen as altering production costs</a:t>
            </a:r>
          </a:p>
          <a:p>
            <a:pPr lvl="1">
              <a:spcBef>
                <a:spcPts val="600"/>
              </a:spcBef>
              <a:spcAft>
                <a:spcPts val="1200"/>
              </a:spcAft>
            </a:pPr>
            <a:r>
              <a:rPr lang="en-US" dirty="0" smtClean="0"/>
              <a:t>(Legal) Cannabis </a:t>
            </a:r>
          </a:p>
          <a:p>
            <a:pPr lvl="1">
              <a:spcBef>
                <a:spcPts val="600"/>
              </a:spcBef>
              <a:spcAft>
                <a:spcPts val="1200"/>
              </a:spcAft>
            </a:pPr>
            <a:r>
              <a:rPr lang="en-US" dirty="0" smtClean="0"/>
              <a:t>Fentanyl</a:t>
            </a:r>
            <a:endParaRPr lang="en-US" dirty="0"/>
          </a:p>
          <a:p>
            <a:pPr>
              <a:spcAft>
                <a:spcPts val="1200"/>
              </a:spcAft>
            </a:pPr>
            <a:r>
              <a:rPr lang="en-US" b="1" dirty="0" smtClean="0"/>
              <a:t>Studying suppliers’ is useful</a:t>
            </a:r>
            <a:endParaRPr lang="en-US" b="1" dirty="0"/>
          </a:p>
          <a:p>
            <a:pPr marL="0" indent="0">
              <a:buNone/>
            </a:pPr>
            <a:endParaRPr lang="en-US" b="1" dirty="0"/>
          </a:p>
        </p:txBody>
      </p:sp>
      <p:sp>
        <p:nvSpPr>
          <p:cNvPr id="4" name="Slide Number Placeholder 3"/>
          <p:cNvSpPr>
            <a:spLocks noGrp="1"/>
          </p:cNvSpPr>
          <p:nvPr>
            <p:ph type="sldNum" sz="quarter" idx="12"/>
          </p:nvPr>
        </p:nvSpPr>
        <p:spPr/>
        <p:txBody>
          <a:bodyPr/>
          <a:lstStyle/>
          <a:p>
            <a:fld id="{3EC6F61E-EB3E-4884-A59C-2D9E06636693}" type="slidenum">
              <a:rPr lang="en-US" smtClean="0"/>
              <a:t>29</a:t>
            </a:fld>
            <a:endParaRPr lang="en-US"/>
          </a:p>
        </p:txBody>
      </p:sp>
    </p:spTree>
    <p:extLst>
      <p:ext uri="{BB962C8B-B14F-4D97-AF65-F5344CB8AC3E}">
        <p14:creationId xmlns:p14="http://schemas.microsoft.com/office/powerpoint/2010/main" val="2148947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A8A0E3BA-21BC-4FD3-8989-93A61483C292}" type="slidenum">
              <a:rPr lang="en-US" altLang="en-US" smtClean="0"/>
              <a:pPr/>
              <a:t>3</a:t>
            </a:fld>
            <a:endParaRPr lang="en-US" altLang="en-US" smtClean="0"/>
          </a:p>
        </p:txBody>
      </p:sp>
      <p:sp>
        <p:nvSpPr>
          <p:cNvPr id="17411" name="Rectangle 2"/>
          <p:cNvSpPr>
            <a:spLocks noGrp="1" noChangeArrowheads="1"/>
          </p:cNvSpPr>
          <p:nvPr>
            <p:ph type="title"/>
          </p:nvPr>
        </p:nvSpPr>
        <p:spPr/>
        <p:txBody>
          <a:bodyPr>
            <a:normAutofit fontScale="90000"/>
          </a:bodyPr>
          <a:lstStyle/>
          <a:p>
            <a:pPr eaLnBrk="1" hangingPunct="1"/>
            <a:r>
              <a:rPr lang="en-US" smtClean="0"/>
              <a:t>Price Raised to a Constant Elasticity Can Explain Most Variation in ED Mentions</a:t>
            </a:r>
          </a:p>
        </p:txBody>
      </p:sp>
      <p:pic>
        <p:nvPicPr>
          <p:cNvPr id="17412" name="Picture 8"/>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04800" y="1219199"/>
            <a:ext cx="8686800" cy="5253651"/>
          </a:xfrm>
        </p:spPr>
      </p:pic>
      <p:sp>
        <p:nvSpPr>
          <p:cNvPr id="17413"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4</a:t>
            </a:r>
            <a:endParaRPr lang="en-US" sz="4500" b="1" dirty="0">
              <a:solidFill>
                <a:schemeClr val="bg1"/>
              </a:solidFill>
            </a:endParaRPr>
          </a:p>
        </p:txBody>
      </p:sp>
    </p:spTree>
    <p:extLst>
      <p:ext uri="{BB962C8B-B14F-4D97-AF65-F5344CB8AC3E}">
        <p14:creationId xmlns:p14="http://schemas.microsoft.com/office/powerpoint/2010/main" val="2292874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D79671BE-9ACF-4BCE-9F83-D72B1DEA7C08}" type="slidenum">
              <a:rPr lang="en-US" altLang="en-US" smtClean="0"/>
              <a:pPr/>
              <a:t>4</a:t>
            </a:fld>
            <a:endParaRPr lang="en-US" altLang="en-US" smtClean="0"/>
          </a:p>
        </p:txBody>
      </p:sp>
      <p:sp>
        <p:nvSpPr>
          <p:cNvPr id="18435" name="Rectangle 2"/>
          <p:cNvSpPr>
            <a:spLocks noGrp="1" noChangeArrowheads="1"/>
          </p:cNvSpPr>
          <p:nvPr>
            <p:ph type="title"/>
          </p:nvPr>
        </p:nvSpPr>
        <p:spPr>
          <a:xfrm>
            <a:off x="838200" y="76200"/>
            <a:ext cx="8077200" cy="1143000"/>
          </a:xfrm>
        </p:spPr>
        <p:txBody>
          <a:bodyPr>
            <a:normAutofit fontScale="90000"/>
          </a:bodyPr>
          <a:lstStyle/>
          <a:p>
            <a:pPr eaLnBrk="1" hangingPunct="1"/>
            <a:r>
              <a:rPr lang="en-US" dirty="0" smtClean="0"/>
              <a:t>High School Seniors’ Marijuana Use Inversely Correlated with Price</a:t>
            </a:r>
          </a:p>
        </p:txBody>
      </p:sp>
      <p:pic>
        <p:nvPicPr>
          <p:cNvPr id="18436" name="Picture 6"/>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24355" y="1219200"/>
            <a:ext cx="8186245" cy="5510226"/>
          </a:xfrm>
        </p:spPr>
      </p:pic>
      <p:sp>
        <p:nvSpPr>
          <p:cNvPr id="18437"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4</a:t>
            </a:r>
            <a:endParaRPr lang="en-US" sz="4500" b="1" dirty="0">
              <a:solidFill>
                <a:schemeClr val="bg1"/>
              </a:solidFill>
            </a:endParaRPr>
          </a:p>
        </p:txBody>
      </p:sp>
    </p:spTree>
    <p:extLst>
      <p:ext uri="{BB962C8B-B14F-4D97-AF65-F5344CB8AC3E}">
        <p14:creationId xmlns:p14="http://schemas.microsoft.com/office/powerpoint/2010/main" val="1454250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7A666ACC-4C90-4A7A-B118-79CCFE5B8014}" type="slidenum">
              <a:rPr lang="en-US" altLang="en-US" smtClean="0"/>
              <a:pPr/>
              <a:t>5</a:t>
            </a:fld>
            <a:endParaRPr lang="en-US" altLang="en-US" smtClean="0"/>
          </a:p>
        </p:txBody>
      </p:sp>
      <p:sp>
        <p:nvSpPr>
          <p:cNvPr id="20483" name="Rectangle 2"/>
          <p:cNvSpPr>
            <a:spLocks noGrp="1" noChangeArrowheads="1"/>
          </p:cNvSpPr>
          <p:nvPr>
            <p:ph type="title"/>
          </p:nvPr>
        </p:nvSpPr>
        <p:spPr/>
        <p:txBody>
          <a:bodyPr>
            <a:normAutofit fontScale="90000"/>
          </a:bodyPr>
          <a:lstStyle/>
          <a:p>
            <a:pPr eaLnBrk="1" hangingPunct="1"/>
            <a:r>
              <a:rPr lang="en-US" dirty="0" smtClean="0"/>
              <a:t>Price even explains shorter-term variations in use &amp; harm</a:t>
            </a:r>
            <a:endParaRPr lang="en-US" dirty="0" smtClean="0"/>
          </a:p>
        </p:txBody>
      </p:sp>
      <p:sp>
        <p:nvSpPr>
          <p:cNvPr id="20484" name="Rectangle 3"/>
          <p:cNvSpPr>
            <a:spLocks noGrp="1" noChangeArrowheads="1"/>
          </p:cNvSpPr>
          <p:nvPr>
            <p:ph type="body" idx="4294967295"/>
          </p:nvPr>
        </p:nvSpPr>
        <p:spPr/>
        <p:txBody>
          <a:bodyPr/>
          <a:lstStyle/>
          <a:p>
            <a:pPr marL="514350" indent="-514350" eaLnBrk="1" hangingPunct="1"/>
            <a:endParaRPr lang="en-US" dirty="0" smtClean="0"/>
          </a:p>
        </p:txBody>
      </p:sp>
      <p:sp>
        <p:nvSpPr>
          <p:cNvPr id="20485"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5</a:t>
            </a:r>
            <a:endParaRPr lang="en-US" sz="4500" b="1" dirty="0">
              <a:solidFill>
                <a:schemeClr val="bg1"/>
              </a:solidFill>
            </a:endParaRPr>
          </a:p>
        </p:txBody>
      </p:sp>
    </p:spTree>
    <p:extLst>
      <p:ext uri="{BB962C8B-B14F-4D97-AF65-F5344CB8AC3E}">
        <p14:creationId xmlns:p14="http://schemas.microsoft.com/office/powerpoint/2010/main" val="418313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4200E55A-09E4-4DBC-8FA3-C6FF44A723F3}" type="slidenum">
              <a:rPr lang="en-US" altLang="en-US" smtClean="0"/>
              <a:pPr/>
              <a:t>6</a:t>
            </a:fld>
            <a:endParaRPr lang="en-US" altLang="en-US" smtClean="0"/>
          </a:p>
        </p:txBody>
      </p:sp>
      <p:sp>
        <p:nvSpPr>
          <p:cNvPr id="21507" name="Rectangle 2"/>
          <p:cNvSpPr>
            <a:spLocks noGrp="1" noChangeArrowheads="1"/>
          </p:cNvSpPr>
          <p:nvPr>
            <p:ph type="title"/>
          </p:nvPr>
        </p:nvSpPr>
        <p:spPr/>
        <p:txBody>
          <a:bodyPr/>
          <a:lstStyle/>
          <a:p>
            <a:pPr eaLnBrk="1" hangingPunct="1"/>
            <a:r>
              <a:rPr lang="en-US" sz="2800" smtClean="0"/>
              <a:t>Heroin Overdoses in Victoria</a:t>
            </a:r>
          </a:p>
        </p:txBody>
      </p:sp>
      <p:pic>
        <p:nvPicPr>
          <p:cNvPr id="21508"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914400" y="1303338"/>
            <a:ext cx="7391400" cy="4835525"/>
          </a:xfrm>
        </p:spPr>
      </p:pic>
      <p:sp>
        <p:nvSpPr>
          <p:cNvPr id="21509"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5</a:t>
            </a:r>
            <a:endParaRPr lang="en-US" sz="4500" b="1" dirty="0">
              <a:solidFill>
                <a:schemeClr val="bg1"/>
              </a:solidFill>
            </a:endParaRPr>
          </a:p>
        </p:txBody>
      </p:sp>
    </p:spTree>
    <p:extLst>
      <p:ext uri="{BB962C8B-B14F-4D97-AF65-F5344CB8AC3E}">
        <p14:creationId xmlns:p14="http://schemas.microsoft.com/office/powerpoint/2010/main" val="1707597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CDA69094-9C11-4ACE-AC92-A3D79CE93721}" type="slidenum">
              <a:rPr lang="en-US" altLang="en-US" smtClean="0"/>
              <a:pPr/>
              <a:t>7</a:t>
            </a:fld>
            <a:endParaRPr lang="en-US" altLang="en-US" smtClean="0"/>
          </a:p>
        </p:txBody>
      </p:sp>
      <p:sp>
        <p:nvSpPr>
          <p:cNvPr id="22531" name="Rectangle 2"/>
          <p:cNvSpPr>
            <a:spLocks noGrp="1" noChangeArrowheads="1"/>
          </p:cNvSpPr>
          <p:nvPr>
            <p:ph type="title"/>
          </p:nvPr>
        </p:nvSpPr>
        <p:spPr/>
        <p:txBody>
          <a:bodyPr/>
          <a:lstStyle/>
          <a:p>
            <a:pPr eaLnBrk="1" hangingPunct="1"/>
            <a:r>
              <a:rPr lang="en-US" smtClean="0"/>
              <a:t>Little Change in “Raw” Price</a:t>
            </a:r>
          </a:p>
        </p:txBody>
      </p:sp>
      <p:pic>
        <p:nvPicPr>
          <p:cNvPr id="22532"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04799" y="1295400"/>
            <a:ext cx="8631431" cy="5105400"/>
          </a:xfrm>
        </p:spPr>
      </p:pic>
      <p:sp>
        <p:nvSpPr>
          <p:cNvPr id="22533"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5</a:t>
            </a:r>
            <a:endParaRPr lang="en-US" sz="4500" b="1" dirty="0">
              <a:solidFill>
                <a:schemeClr val="bg1"/>
              </a:solidFill>
            </a:endParaRPr>
          </a:p>
        </p:txBody>
      </p:sp>
    </p:spTree>
    <p:extLst>
      <p:ext uri="{BB962C8B-B14F-4D97-AF65-F5344CB8AC3E}">
        <p14:creationId xmlns:p14="http://schemas.microsoft.com/office/powerpoint/2010/main" val="387771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3EE48486-43D7-4A9D-8C17-3155F26BB2E0}" type="slidenum">
              <a:rPr lang="en-US" altLang="en-US" smtClean="0"/>
              <a:pPr/>
              <a:t>8</a:t>
            </a:fld>
            <a:endParaRPr lang="en-US" altLang="en-US" smtClean="0"/>
          </a:p>
        </p:txBody>
      </p:sp>
      <p:sp>
        <p:nvSpPr>
          <p:cNvPr id="23555" name="Rectangle 2"/>
          <p:cNvSpPr>
            <a:spLocks noGrp="1" noChangeArrowheads="1"/>
          </p:cNvSpPr>
          <p:nvPr>
            <p:ph type="title"/>
          </p:nvPr>
        </p:nvSpPr>
        <p:spPr/>
        <p:txBody>
          <a:bodyPr/>
          <a:lstStyle/>
          <a:p>
            <a:pPr eaLnBrk="1" hangingPunct="1"/>
            <a:r>
              <a:rPr lang="en-US" smtClean="0"/>
              <a:t>Big Change in Retail Heroin Purity</a:t>
            </a:r>
            <a:endParaRPr lang="en-US" sz="2400" smtClean="0"/>
          </a:p>
        </p:txBody>
      </p:sp>
      <p:pic>
        <p:nvPicPr>
          <p:cNvPr id="23556"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11216" y="1219200"/>
            <a:ext cx="8199383" cy="5428712"/>
          </a:xfrm>
        </p:spPr>
      </p:pic>
      <p:sp>
        <p:nvSpPr>
          <p:cNvPr id="23557"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5</a:t>
            </a:r>
            <a:endParaRPr lang="en-US" sz="4500" b="1" dirty="0">
              <a:solidFill>
                <a:schemeClr val="bg1"/>
              </a:solidFill>
            </a:endParaRPr>
          </a:p>
        </p:txBody>
      </p:sp>
    </p:spTree>
    <p:extLst>
      <p:ext uri="{BB962C8B-B14F-4D97-AF65-F5344CB8AC3E}">
        <p14:creationId xmlns:p14="http://schemas.microsoft.com/office/powerpoint/2010/main" val="4280707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fld id="{A49195DD-C46E-446C-81FF-DC1620BD45A3}" type="slidenum">
              <a:rPr lang="en-US" altLang="en-US" smtClean="0"/>
              <a:pPr/>
              <a:t>9</a:t>
            </a:fld>
            <a:endParaRPr lang="en-US" altLang="en-US" smtClean="0"/>
          </a:p>
        </p:txBody>
      </p:sp>
      <p:sp>
        <p:nvSpPr>
          <p:cNvPr id="24579" name="Rectangle 2"/>
          <p:cNvSpPr>
            <a:spLocks noGrp="1" noChangeArrowheads="1"/>
          </p:cNvSpPr>
          <p:nvPr>
            <p:ph type="title"/>
          </p:nvPr>
        </p:nvSpPr>
        <p:spPr/>
        <p:txBody>
          <a:bodyPr/>
          <a:lstStyle/>
          <a:p>
            <a:pPr eaLnBrk="1" hangingPunct="1"/>
            <a:r>
              <a:rPr lang="en-US" sz="2800" smtClean="0"/>
              <a:t>So Purity-Adjusted Price Soared</a:t>
            </a:r>
          </a:p>
        </p:txBody>
      </p:sp>
      <p:pic>
        <p:nvPicPr>
          <p:cNvPr id="24580"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219199"/>
            <a:ext cx="8686800" cy="5233797"/>
          </a:xfrm>
        </p:spPr>
      </p:pic>
      <p:sp>
        <p:nvSpPr>
          <p:cNvPr id="24581" name="Text Box 6"/>
          <p:cNvSpPr txBox="1">
            <a:spLocks noChangeArrowheads="1"/>
          </p:cNvSpPr>
          <p:nvPr/>
        </p:nvSpPr>
        <p:spPr bwMode="auto">
          <a:xfrm>
            <a:off x="152400" y="228600"/>
            <a:ext cx="533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Times" pitchFamily="18" charset="0"/>
                <a:cs typeface="Arial" pitchFamily="34" charset="0"/>
              </a:defRPr>
            </a:lvl1pPr>
            <a:lvl2pPr marL="742950" indent="-285750">
              <a:defRPr sz="1400">
                <a:solidFill>
                  <a:schemeClr val="tx1"/>
                </a:solidFill>
                <a:latin typeface="Times" pitchFamily="18" charset="0"/>
                <a:cs typeface="Arial" pitchFamily="34" charset="0"/>
              </a:defRPr>
            </a:lvl2pPr>
            <a:lvl3pPr marL="1143000" indent="-228600">
              <a:defRPr sz="1400">
                <a:solidFill>
                  <a:schemeClr val="tx1"/>
                </a:solidFill>
                <a:latin typeface="Times" pitchFamily="18" charset="0"/>
                <a:cs typeface="Arial" pitchFamily="34" charset="0"/>
              </a:defRPr>
            </a:lvl3pPr>
            <a:lvl4pPr marL="1600200" indent="-228600">
              <a:defRPr sz="1400">
                <a:solidFill>
                  <a:schemeClr val="tx1"/>
                </a:solidFill>
                <a:latin typeface="Times" pitchFamily="18" charset="0"/>
                <a:cs typeface="Arial" pitchFamily="34" charset="0"/>
              </a:defRPr>
            </a:lvl4pPr>
            <a:lvl5pPr marL="2057400" indent="-228600">
              <a:defRPr sz="1400">
                <a:solidFill>
                  <a:schemeClr val="tx1"/>
                </a:solidFill>
                <a:latin typeface="Times" pitchFamily="18" charset="0"/>
                <a:cs typeface="Arial" pitchFamily="34" charset="0"/>
              </a:defRPr>
            </a:lvl5pPr>
            <a:lvl6pPr marL="2514600" indent="-228600" algn="r" eaLnBrk="0" fontAlgn="base" hangingPunct="0">
              <a:spcBef>
                <a:spcPct val="0"/>
              </a:spcBef>
              <a:spcAft>
                <a:spcPct val="0"/>
              </a:spcAft>
              <a:defRPr sz="1400">
                <a:solidFill>
                  <a:schemeClr val="tx1"/>
                </a:solidFill>
                <a:latin typeface="Times" pitchFamily="18" charset="0"/>
                <a:cs typeface="Arial" pitchFamily="34" charset="0"/>
              </a:defRPr>
            </a:lvl6pPr>
            <a:lvl7pPr marL="2971800" indent="-228600" algn="r" eaLnBrk="0" fontAlgn="base" hangingPunct="0">
              <a:spcBef>
                <a:spcPct val="0"/>
              </a:spcBef>
              <a:spcAft>
                <a:spcPct val="0"/>
              </a:spcAft>
              <a:defRPr sz="1400">
                <a:solidFill>
                  <a:schemeClr val="tx1"/>
                </a:solidFill>
                <a:latin typeface="Times" pitchFamily="18" charset="0"/>
                <a:cs typeface="Arial" pitchFamily="34" charset="0"/>
              </a:defRPr>
            </a:lvl7pPr>
            <a:lvl8pPr marL="3429000" indent="-228600" algn="r" eaLnBrk="0" fontAlgn="base" hangingPunct="0">
              <a:spcBef>
                <a:spcPct val="0"/>
              </a:spcBef>
              <a:spcAft>
                <a:spcPct val="0"/>
              </a:spcAft>
              <a:defRPr sz="1400">
                <a:solidFill>
                  <a:schemeClr val="tx1"/>
                </a:solidFill>
                <a:latin typeface="Times" pitchFamily="18" charset="0"/>
                <a:cs typeface="Arial" pitchFamily="34" charset="0"/>
              </a:defRPr>
            </a:lvl8pPr>
            <a:lvl9pPr marL="3886200" indent="-228600" algn="r" eaLnBrk="0" fontAlgn="base" hangingPunct="0">
              <a:spcBef>
                <a:spcPct val="0"/>
              </a:spcBef>
              <a:spcAft>
                <a:spcPct val="0"/>
              </a:spcAft>
              <a:defRPr sz="1400">
                <a:solidFill>
                  <a:schemeClr val="tx1"/>
                </a:solidFill>
                <a:latin typeface="Times" pitchFamily="18" charset="0"/>
                <a:cs typeface="Arial" pitchFamily="34" charset="0"/>
              </a:defRPr>
            </a:lvl9pPr>
          </a:lstStyle>
          <a:p>
            <a:pPr algn="l" eaLnBrk="1" hangingPunct="1">
              <a:spcBef>
                <a:spcPct val="50000"/>
              </a:spcBef>
            </a:pPr>
            <a:r>
              <a:rPr lang="en-US" sz="4500" b="1" dirty="0" smtClean="0">
                <a:solidFill>
                  <a:schemeClr val="bg1"/>
                </a:solidFill>
              </a:rPr>
              <a:t>5</a:t>
            </a:r>
            <a:endParaRPr lang="en-US" sz="4500" b="1" dirty="0">
              <a:solidFill>
                <a:schemeClr val="bg1"/>
              </a:solidFill>
            </a:endParaRPr>
          </a:p>
        </p:txBody>
      </p:sp>
    </p:spTree>
    <p:extLst>
      <p:ext uri="{BB962C8B-B14F-4D97-AF65-F5344CB8AC3E}">
        <p14:creationId xmlns:p14="http://schemas.microsoft.com/office/powerpoint/2010/main" val="3331248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10613</TotalTime>
  <Words>737</Words>
  <Application>Microsoft Office PowerPoint</Application>
  <PresentationFormat>On-screen Show (4:3)</PresentationFormat>
  <Paragraphs>150</Paragraphs>
  <Slides>29</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vt:lpstr>
      <vt:lpstr>Office Theme</vt:lpstr>
      <vt:lpstr>Point #1: Prices Matter</vt:lpstr>
      <vt:lpstr>US Cocaine and Heroin ED Mentions Inversely Related to (Purity-Adjusted) Prices</vt:lpstr>
      <vt:lpstr>Price Raised to a Constant Elasticity Can Explain Most Variation in ED Mentions</vt:lpstr>
      <vt:lpstr>High School Seniors’ Marijuana Use Inversely Correlated with Price</vt:lpstr>
      <vt:lpstr>Price even explains shorter-term variations in use &amp; harm</vt:lpstr>
      <vt:lpstr>Heroin Overdoses in Victoria</vt:lpstr>
      <vt:lpstr>Little Change in “Raw” Price</vt:lpstr>
      <vt:lpstr>Big Change in Retail Heroin Purity</vt:lpstr>
      <vt:lpstr>So Purity-Adjusted Price Soared</vt:lpstr>
      <vt:lpstr>Which Can Explain Variation in Ambulance Call-Outs  </vt:lpstr>
      <vt:lpstr>Point #2: Commercial Legalization Drives Prices Down Radically (and it pushes potency up)</vt:lpstr>
      <vt:lpstr>PowerPoint Presentation</vt:lpstr>
      <vt:lpstr>PowerPoint Presentation</vt:lpstr>
      <vt:lpstr>Retail Price Declines in WA State</vt:lpstr>
      <vt:lpstr>Price Declines at the Wholesale Level</vt:lpstr>
      <vt:lpstr>Potency Has Risen Over Time</vt:lpstr>
      <vt:lpstr>Production Costs Will Fall Further</vt:lpstr>
      <vt:lpstr>Simple Math of Legal Cannabis Production</vt:lpstr>
      <vt:lpstr>Policy Affects Drug Use </vt:lpstr>
      <vt:lpstr>The Number Reporting Marijuana Use in the Past-Year Has Doubled</vt:lpstr>
      <vt:lpstr>The Number of “Current” (Past-Month) Users Has Nearly Tripled</vt:lpstr>
      <vt:lpstr>The Number of Days of Use  Has More Than Quadrupled</vt:lpstr>
      <vt:lpstr>The Number Using Daily or Near-Daily Is Nearly Nine Times Greater</vt:lpstr>
      <vt:lpstr>Daily or Near-Daily Use Is Common </vt:lpstr>
      <vt:lpstr>Intensive Use Approaching that of Alcohol</vt:lpstr>
      <vt:lpstr>Point #3: Fentanyl Drives Opioid Prices Down Radically </vt:lpstr>
      <vt:lpstr>Fentanyl &amp; Production Cost for Wholesale Drug Dealers</vt:lpstr>
      <vt:lpstr>Shift from PO to heroin and fentanyl? but …</vt:lpstr>
      <vt:lpstr>Summary</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of Past Month Users</dc:title>
  <dc:creator>Jon Caulkins</dc:creator>
  <cp:lastModifiedBy>Jonathan Caulkins</cp:lastModifiedBy>
  <cp:revision>132</cp:revision>
  <cp:lastPrinted>2018-01-03T13:39:05Z</cp:lastPrinted>
  <dcterms:created xsi:type="dcterms:W3CDTF">2013-01-18T19:03:16Z</dcterms:created>
  <dcterms:modified xsi:type="dcterms:W3CDTF">2018-09-28T10:10:15Z</dcterms:modified>
</cp:coreProperties>
</file>