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2" r:id="rId20"/>
    <p:sldId id="271" r:id="rId21"/>
  </p:sldIdLst>
  <p:sldSz cx="18288000" cy="10287000"/>
  <p:notesSz cx="6858000" cy="9144000"/>
  <p:embeddedFontLst>
    <p:embeddedFont>
      <p:font typeface="Montserrat" pitchFamily="2" charset="77"/>
      <p:regular r:id="rId23"/>
      <p:bold r:id="rId24"/>
      <p:italic r:id="rId25"/>
      <p:boldItalic r:id="rId26"/>
    </p:embeddedFont>
    <p:embeddedFont>
      <p:font typeface="Montserrat Bold" pitchFamily="2" charset="77"/>
      <p:regular r:id="rId27"/>
      <p:bold r:id="rId28"/>
    </p:embeddedFont>
    <p:embeddedFont>
      <p:font typeface="Montserrat Italics" pitchFamily="2" charset="77"/>
      <p:regular r:id="rId29"/>
      <p:italic r:id="rId30"/>
    </p:embeddedFont>
    <p:embeddedFont>
      <p:font typeface="Telegraf" pitchFamily="2" charset="77"/>
      <p:regular r:id="rId31"/>
    </p:embeddedFont>
    <p:embeddedFont>
      <p:font typeface="Telegraf Bold" pitchFamily="2" charset="77"/>
      <p:regular r:id="rId32"/>
      <p:bold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2AB72F-FA50-0FE2-BAAD-0B5280636850}" v="326" dt="2024-03-16T12:43:52.091"/>
    <p1510:client id="{063FAEE2-D6B0-82F3-9B8C-2E7F0A49E9E6}" v="208" dt="2024-03-16T23:14:52.089"/>
    <p1510:client id="{0F582DED-2CD4-EE0C-B505-B172759B2EEC}" v="4" dt="2024-03-18T09:45:21.494"/>
    <p1510:client id="{41DFF4C2-2439-2A0E-A791-2C6B6109CD2F}" v="370" dt="2024-03-16T14:52:47.741"/>
    <p1510:client id="{C3AB99F5-2F16-DDE4-CB88-4805AA4E7BB8}" v="1508" dt="2024-03-18T09:43:52.422"/>
    <p1510:client id="{CE1C8408-EEDC-7686-A544-BA9CD3C9C70F}" v="3" dt="2024-03-16T16:53:50.126"/>
    <p1510:client id="{EC8BFCBF-A616-6848-921A-85D22E513C99}" v="4" dt="2024-03-16T16:57:25.661"/>
    <p1510:client id="{F115E5C3-1699-C58C-EB64-B7366CDF8350}" v="746" dt="2024-03-16T15:12:29.1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59930"/>
  </p:normalViewPr>
  <p:slideViewPr>
    <p:cSldViewPr snapToGrid="0">
      <p:cViewPr varScale="1">
        <p:scale>
          <a:sx n="44" d="100"/>
          <a:sy n="44" d="100"/>
        </p:scale>
        <p:origin x="1064" y="2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692CF4-C853-4E8A-8F4E-3D90E0DE672E}" type="datetimeFigureOut">
              <a:t>3/18/24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D2053D-F7C1-4000-98BE-63480A32E131}" type="slidenum">
              <a:t>‹#›</a:t>
            </a:fld>
            <a:endParaRPr lang="en-US"/>
          </a:p>
        </p:txBody>
      </p:sp>
    </p:spTree>
    <p:extLst>
      <p:ext uri="{BB962C8B-B14F-4D97-AF65-F5344CB8AC3E}">
        <p14:creationId xmlns:p14="http://schemas.microsoft.com/office/powerpoint/2010/main" val="2477347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unodc.org/documents/commissions/CND/CND_Sessions/CND_67/Stakeholder_Contributions/All_Challenges/VNGOC-_NYNGOC_Global_Civil_Society_Report_2024_-_layout.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NM</a:t>
            </a:r>
          </a:p>
        </p:txBody>
      </p:sp>
      <p:sp>
        <p:nvSpPr>
          <p:cNvPr id="4" name="Slide Number Placeholder 3"/>
          <p:cNvSpPr>
            <a:spLocks noGrp="1"/>
          </p:cNvSpPr>
          <p:nvPr>
            <p:ph type="sldNum" sz="quarter" idx="5"/>
          </p:nvPr>
        </p:nvSpPr>
        <p:spPr/>
        <p:txBody>
          <a:bodyPr/>
          <a:lstStyle/>
          <a:p>
            <a:fld id="{44D2053D-F7C1-4000-98BE-63480A32E131}" type="slidenum">
              <a:t>1</a:t>
            </a:fld>
            <a:endParaRPr lang="en-US"/>
          </a:p>
        </p:txBody>
      </p:sp>
    </p:spTree>
    <p:extLst>
      <p:ext uri="{BB962C8B-B14F-4D97-AF65-F5344CB8AC3E}">
        <p14:creationId xmlns:p14="http://schemas.microsoft.com/office/powerpoint/2010/main" val="800834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NM - Significant progress that has been made by establishing and maintaining a quality Early Warning System in Europe by the European Monitoring Centre on Drugs and Drug Addiction (EMCDDA) and the network of REITOX National Focal Points (NFPs). This system relies on data from civil society organizations, underscoring the need for closer cooperation between government agencies and NGOs. The region has witnessed an improved scientific understanding of the effects and health problems related to NPS, an increased but still insufficient number of civil society-led drug checking services, enhanced poison and toxicity information, and improved cooperation between authorities nationally and internationally. The proliferation of civil society websites and tools has facilitated better information sharing, leading to more efficient early warning systems and classification processes. </a:t>
            </a:r>
          </a:p>
          <a:p>
            <a:endParaRPr lang="en-US">
              <a:cs typeface="Calibri"/>
            </a:endParaRPr>
          </a:p>
          <a:p>
            <a:r>
              <a:rPr lang="en-US"/>
              <a:t>More training for police, medical staff and staff in nightlife venues is needed to address health risks and overdoses caused by NPS use. There is also a significant difficulty in reaching "harder-to-reach" people who use NPS, with a lack of adequate and specialized prevention, harm reduction, treatment, recovery, and counseling services, especially for youth. Scheduling, blanket bans, new prohibitions, and enforcement crackdowns have been unsuccessful in curbing supply and demand, leading to market mutations that increase harm. Examine the ramifications of supply reduction interventions and to consider health interventions developed with people who use drugs and civil society that are better equipped to reduce harms, including tailored harm reduction interventions, decriminalization, and expanding access to safer supply initiatives. </a:t>
            </a:r>
            <a:endParaRPr lang="en-US">
              <a:cs typeface="Calibri"/>
            </a:endParaRPr>
          </a:p>
          <a:p>
            <a:endParaRPr lang="en-US">
              <a:cs typeface="Calibri"/>
            </a:endParaRPr>
          </a:p>
          <a:p>
            <a:r>
              <a:rPr lang="en-US"/>
              <a:t>Several respondents highlighted their focus on capacity building and training for health providers and psychologists, aiming to enhance their understanding of emerging substances and the associated health consequences. NGOs actively contribute by delivering evidence- based prevention curricula and training programs to communities and schools. Additionally, some organizations provide harm reduction services, including drug checking services, and establish peer support mechanisms to minimize health risks for people who use drugs. </a:t>
            </a:r>
            <a:endParaRPr lang="en-US">
              <a:cs typeface="Calibri"/>
            </a:endParaRPr>
          </a:p>
        </p:txBody>
      </p:sp>
      <p:sp>
        <p:nvSpPr>
          <p:cNvPr id="4" name="Slide Number Placeholder 3"/>
          <p:cNvSpPr>
            <a:spLocks noGrp="1"/>
          </p:cNvSpPr>
          <p:nvPr>
            <p:ph type="sldNum" sz="quarter" idx="5"/>
          </p:nvPr>
        </p:nvSpPr>
        <p:spPr/>
        <p:txBody>
          <a:bodyPr/>
          <a:lstStyle/>
          <a:p>
            <a:fld id="{44D2053D-F7C1-4000-98BE-63480A32E131}" type="slidenum">
              <a:t>10</a:t>
            </a:fld>
            <a:endParaRPr lang="en-US"/>
          </a:p>
        </p:txBody>
      </p:sp>
    </p:spTree>
    <p:extLst>
      <p:ext uri="{BB962C8B-B14F-4D97-AF65-F5344CB8AC3E}">
        <p14:creationId xmlns:p14="http://schemas.microsoft.com/office/powerpoint/2010/main" val="2635976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GB - Advancements in the regulation of controlled substances for pain relief and palliative care, which is linked to the adoption of laws or policies that facilitate access to cannabis-based medicines in at least 18 countries since 2019. In 2020, cannabis was removed from Schedule IV of the 1961 Single Convention on Drugs, recognizing its therapeutic value. The therapeutic use of psychedelic substances is also evolving for treating various illnesses, such as depression, anxiety, post-traumatic stress disorder (PTSD), and drug dependence, with over 450 clinical trials ongoing worldwide, mainly in high- income countries. </a:t>
            </a:r>
          </a:p>
          <a:p>
            <a:endParaRPr lang="en-US">
              <a:cs typeface="Calibri"/>
            </a:endParaRPr>
          </a:p>
          <a:p>
            <a:r>
              <a:rPr lang="en-US"/>
              <a:t>Over 82% of the global population has access to less than 17% of the world’s morphine-based medicines, and there is a 40-fold difference in the availability of opioids for pain management and palliative care between high-income and low and middle-income countries, partly due to strict controls. Complicated drug procurement procedures and supply chain challenges were pointed out as factors leading to the interruptions or shortages of essential medications. Some participants in regional consultations highlighted factors such as "opioid phobia," cultural bias, fear of diversion towards the unregulated market, stigma reported by patients, lack of community knowledge, and insufficient funding for advocacy and awareness raising. Civil society emphasized the need for proper research, data collection, and analysis, including documenting treatment effectiveness. Participants mentioned that countries often lack demographic data on health-related suffering and treatment needs using controlled substances. There is also a gap in research to understand the access barriers </a:t>
            </a:r>
          </a:p>
          <a:p>
            <a:r>
              <a:rPr lang="en-US"/>
              <a:t>in specific regions, as well as research on the therapeutic use of psychedelic substances, hindering the development of evidence-based solutions. </a:t>
            </a:r>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4D2053D-F7C1-4000-98BE-63480A32E131}" type="slidenum">
              <a:t>11</a:t>
            </a:fld>
            <a:endParaRPr lang="en-US"/>
          </a:p>
        </p:txBody>
      </p:sp>
    </p:spTree>
    <p:extLst>
      <p:ext uri="{BB962C8B-B14F-4D97-AF65-F5344CB8AC3E}">
        <p14:creationId xmlns:p14="http://schemas.microsoft.com/office/powerpoint/2010/main" val="706250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GB</a:t>
            </a:r>
          </a:p>
        </p:txBody>
      </p:sp>
      <p:sp>
        <p:nvSpPr>
          <p:cNvPr id="4" name="Slide Number Placeholder 3"/>
          <p:cNvSpPr>
            <a:spLocks noGrp="1"/>
          </p:cNvSpPr>
          <p:nvPr>
            <p:ph type="sldNum" sz="quarter" idx="5"/>
          </p:nvPr>
        </p:nvSpPr>
        <p:spPr/>
        <p:txBody>
          <a:bodyPr/>
          <a:lstStyle/>
          <a:p>
            <a:fld id="{44D2053D-F7C1-4000-98BE-63480A32E131}" type="slidenum">
              <a:t>12</a:t>
            </a:fld>
            <a:endParaRPr lang="en-US"/>
          </a:p>
        </p:txBody>
      </p:sp>
    </p:spTree>
    <p:extLst>
      <p:ext uri="{BB962C8B-B14F-4D97-AF65-F5344CB8AC3E}">
        <p14:creationId xmlns:p14="http://schemas.microsoft.com/office/powerpoint/2010/main" val="1662866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GB</a:t>
            </a:r>
          </a:p>
        </p:txBody>
      </p:sp>
      <p:sp>
        <p:nvSpPr>
          <p:cNvPr id="4" name="Slide Number Placeholder 3"/>
          <p:cNvSpPr>
            <a:spLocks noGrp="1"/>
          </p:cNvSpPr>
          <p:nvPr>
            <p:ph type="sldNum" sz="quarter" idx="5"/>
          </p:nvPr>
        </p:nvSpPr>
        <p:spPr/>
        <p:txBody>
          <a:bodyPr/>
          <a:lstStyle/>
          <a:p>
            <a:fld id="{44D2053D-F7C1-4000-98BE-63480A32E131}" type="slidenum">
              <a:t>13</a:t>
            </a:fld>
            <a:endParaRPr lang="en-US"/>
          </a:p>
        </p:txBody>
      </p:sp>
    </p:spTree>
    <p:extLst>
      <p:ext uri="{BB962C8B-B14F-4D97-AF65-F5344CB8AC3E}">
        <p14:creationId xmlns:p14="http://schemas.microsoft.com/office/powerpoint/2010/main" val="3461533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GB</a:t>
            </a:r>
          </a:p>
        </p:txBody>
      </p:sp>
      <p:sp>
        <p:nvSpPr>
          <p:cNvPr id="4" name="Slide Number Placeholder 3"/>
          <p:cNvSpPr>
            <a:spLocks noGrp="1"/>
          </p:cNvSpPr>
          <p:nvPr>
            <p:ph type="sldNum" sz="quarter" idx="5"/>
          </p:nvPr>
        </p:nvSpPr>
        <p:spPr/>
        <p:txBody>
          <a:bodyPr/>
          <a:lstStyle/>
          <a:p>
            <a:fld id="{44D2053D-F7C1-4000-98BE-63480A32E131}" type="slidenum">
              <a:t>14</a:t>
            </a:fld>
            <a:endParaRPr lang="en-US"/>
          </a:p>
        </p:txBody>
      </p:sp>
    </p:spTree>
    <p:extLst>
      <p:ext uri="{BB962C8B-B14F-4D97-AF65-F5344CB8AC3E}">
        <p14:creationId xmlns:p14="http://schemas.microsoft.com/office/powerpoint/2010/main" val="1277186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GB</a:t>
            </a:r>
          </a:p>
        </p:txBody>
      </p:sp>
      <p:sp>
        <p:nvSpPr>
          <p:cNvPr id="4" name="Slide Number Placeholder 3"/>
          <p:cNvSpPr>
            <a:spLocks noGrp="1"/>
          </p:cNvSpPr>
          <p:nvPr>
            <p:ph type="sldNum" sz="quarter" idx="5"/>
          </p:nvPr>
        </p:nvSpPr>
        <p:spPr/>
        <p:txBody>
          <a:bodyPr/>
          <a:lstStyle/>
          <a:p>
            <a:fld id="{44D2053D-F7C1-4000-98BE-63480A32E131}" type="slidenum">
              <a:t>15</a:t>
            </a:fld>
            <a:endParaRPr lang="en-US"/>
          </a:p>
        </p:txBody>
      </p:sp>
    </p:spTree>
    <p:extLst>
      <p:ext uri="{BB962C8B-B14F-4D97-AF65-F5344CB8AC3E}">
        <p14:creationId xmlns:p14="http://schemas.microsoft.com/office/powerpoint/2010/main" val="1507330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80084-C4B6-2174-3A48-80CDBDC2D6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66B4B8-C8C4-53CB-0975-39AB2FAB4E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FAA582-A00B-40EF-C70A-AE5C88D02BE1}"/>
              </a:ext>
            </a:extLst>
          </p:cNvPr>
          <p:cNvSpPr>
            <a:spLocks noGrp="1"/>
          </p:cNvSpPr>
          <p:nvPr>
            <p:ph type="body" idx="1"/>
          </p:nvPr>
        </p:nvSpPr>
        <p:spPr/>
        <p:txBody>
          <a:bodyPr/>
          <a:lstStyle/>
          <a:p>
            <a:r>
              <a:rPr lang="en-US" dirty="0">
                <a:cs typeface="Calibri"/>
              </a:rPr>
              <a:t>GB</a:t>
            </a:r>
          </a:p>
        </p:txBody>
      </p:sp>
      <p:sp>
        <p:nvSpPr>
          <p:cNvPr id="4" name="Slide Number Placeholder 3">
            <a:extLst>
              <a:ext uri="{FF2B5EF4-FFF2-40B4-BE49-F238E27FC236}">
                <a16:creationId xmlns:a16="http://schemas.microsoft.com/office/drawing/2014/main" id="{7C959256-4B8D-CFF0-7CB6-E72490514276}"/>
              </a:ext>
            </a:extLst>
          </p:cNvPr>
          <p:cNvSpPr>
            <a:spLocks noGrp="1"/>
          </p:cNvSpPr>
          <p:nvPr>
            <p:ph type="sldNum" sz="quarter" idx="5"/>
          </p:nvPr>
        </p:nvSpPr>
        <p:spPr/>
        <p:txBody>
          <a:bodyPr/>
          <a:lstStyle/>
          <a:p>
            <a:fld id="{44D2053D-F7C1-4000-98BE-63480A32E131}" type="slidenum">
              <a:t>16</a:t>
            </a:fld>
            <a:endParaRPr lang="en-US"/>
          </a:p>
        </p:txBody>
      </p:sp>
    </p:spTree>
    <p:extLst>
      <p:ext uri="{BB962C8B-B14F-4D97-AF65-F5344CB8AC3E}">
        <p14:creationId xmlns:p14="http://schemas.microsoft.com/office/powerpoint/2010/main" val="3255519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GB</a:t>
            </a:r>
          </a:p>
        </p:txBody>
      </p:sp>
      <p:sp>
        <p:nvSpPr>
          <p:cNvPr id="4" name="Slide Number Placeholder 3"/>
          <p:cNvSpPr>
            <a:spLocks noGrp="1"/>
          </p:cNvSpPr>
          <p:nvPr>
            <p:ph type="sldNum" sz="quarter" idx="5"/>
          </p:nvPr>
        </p:nvSpPr>
        <p:spPr/>
        <p:txBody>
          <a:bodyPr/>
          <a:lstStyle/>
          <a:p>
            <a:fld id="{44D2053D-F7C1-4000-98BE-63480A32E131}" type="slidenum">
              <a:t>17</a:t>
            </a:fld>
            <a:endParaRPr lang="en-US"/>
          </a:p>
        </p:txBody>
      </p:sp>
    </p:spTree>
    <p:extLst>
      <p:ext uri="{BB962C8B-B14F-4D97-AF65-F5344CB8AC3E}">
        <p14:creationId xmlns:p14="http://schemas.microsoft.com/office/powerpoint/2010/main" val="3427163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t>NM - Last year, we entered a joint agreement between the Vienna and the New York NGO Committee on Drugs to work together as equal partners to ensure the broadest and most inclusive civil society engagement in the 2024 mid-term review building upon the success of the Civil Society Task Force and other cross-committee collaborations. Since the announcement, we held extensive consultations to gather input from civil society organizations on progress and challenges in implementing international drug policy commitments. We held a global online consultation that resulted in inputs from civil society organizations around the world. We also hosted four regional consultations, namely for the Africa, Asia-Pacific, Europe, and Americas regions. All of these inputs, as well as civil society statements made at thematic discussions from 2019-2023, have been summarized in a </a:t>
            </a:r>
            <a:r>
              <a:rPr lang="en-US">
                <a:hlinkClick r:id="rId3"/>
              </a:rPr>
              <a:t>Global Civil Society Report</a:t>
            </a:r>
            <a:r>
              <a:rPr lang="en-US"/>
              <a:t> published by the NYNGOC and VNGOC as a written contribution to the midterm review, which we are pleased to present today as an important input from civil society for mid-term review discussions and beyond. QR code to download report.</a:t>
            </a:r>
          </a:p>
          <a:p>
            <a:endParaRPr lang="en-US">
              <a:cs typeface="Calibri"/>
            </a:endParaRPr>
          </a:p>
        </p:txBody>
      </p:sp>
      <p:sp>
        <p:nvSpPr>
          <p:cNvPr id="4" name="Slide Number Placeholder 3"/>
          <p:cNvSpPr>
            <a:spLocks noGrp="1"/>
          </p:cNvSpPr>
          <p:nvPr>
            <p:ph type="sldNum" sz="quarter" idx="5"/>
          </p:nvPr>
        </p:nvSpPr>
        <p:spPr/>
        <p:txBody>
          <a:bodyPr/>
          <a:lstStyle/>
          <a:p>
            <a:fld id="{44D2053D-F7C1-4000-98BE-63480A32E131}" type="slidenum">
              <a:t>2</a:t>
            </a:fld>
            <a:endParaRPr lang="en-US"/>
          </a:p>
        </p:txBody>
      </p:sp>
    </p:spTree>
    <p:extLst>
      <p:ext uri="{BB962C8B-B14F-4D97-AF65-F5344CB8AC3E}">
        <p14:creationId xmlns:p14="http://schemas.microsoft.com/office/powerpoint/2010/main" val="4177837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GB</a:t>
            </a:r>
          </a:p>
        </p:txBody>
      </p:sp>
      <p:sp>
        <p:nvSpPr>
          <p:cNvPr id="4" name="Slide Number Placeholder 3"/>
          <p:cNvSpPr>
            <a:spLocks noGrp="1"/>
          </p:cNvSpPr>
          <p:nvPr>
            <p:ph type="sldNum" sz="quarter" idx="5"/>
          </p:nvPr>
        </p:nvSpPr>
        <p:spPr/>
        <p:txBody>
          <a:bodyPr/>
          <a:lstStyle/>
          <a:p>
            <a:fld id="{44D2053D-F7C1-4000-98BE-63480A32E131}" type="slidenum">
              <a:t>3</a:t>
            </a:fld>
            <a:endParaRPr lang="en-US"/>
          </a:p>
        </p:txBody>
      </p:sp>
    </p:spTree>
    <p:extLst>
      <p:ext uri="{BB962C8B-B14F-4D97-AF65-F5344CB8AC3E}">
        <p14:creationId xmlns:p14="http://schemas.microsoft.com/office/powerpoint/2010/main" val="662675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GB</a:t>
            </a:r>
          </a:p>
        </p:txBody>
      </p:sp>
      <p:sp>
        <p:nvSpPr>
          <p:cNvPr id="4" name="Slide Number Placeholder 3"/>
          <p:cNvSpPr>
            <a:spLocks noGrp="1"/>
          </p:cNvSpPr>
          <p:nvPr>
            <p:ph type="sldNum" sz="quarter" idx="5"/>
          </p:nvPr>
        </p:nvSpPr>
        <p:spPr/>
        <p:txBody>
          <a:bodyPr/>
          <a:lstStyle/>
          <a:p>
            <a:fld id="{44D2053D-F7C1-4000-98BE-63480A32E131}" type="slidenum">
              <a:t>4</a:t>
            </a:fld>
            <a:endParaRPr lang="en-US"/>
          </a:p>
        </p:txBody>
      </p:sp>
    </p:spTree>
    <p:extLst>
      <p:ext uri="{BB962C8B-B14F-4D97-AF65-F5344CB8AC3E}">
        <p14:creationId xmlns:p14="http://schemas.microsoft.com/office/powerpoint/2010/main" val="3401108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NM - Civil society input on this issue was widespread across all regions, with many highlighting the positive responses arising from the implementation and expansion of early warning systems, drug checking services, drug monitoring observatories, and alliances formed between these initiatives. </a:t>
            </a:r>
          </a:p>
          <a:p>
            <a:br>
              <a:rPr lang="en-US">
                <a:cs typeface="+mn-lt"/>
              </a:rPr>
            </a:br>
            <a:r>
              <a:rPr lang="en-US"/>
              <a:t>Respondents highlighted the global impact of synthetic drugs, particularly citing the North American drug toxicity and overdose crises. Responses noted the increased harm individuals experience when consuming unidentified and unknowingly contaminated substances, as well as the challenges faced by communities responding to overdoses affected by contaminated markets. Explicitly acknowledged severe impacts on Indigenous populations, LGBTIQA+ communities, and those facing socioeconomic inequalities, among others. </a:t>
            </a:r>
            <a:endParaRPr lang="en-US">
              <a:cs typeface="Calibri"/>
            </a:endParaRPr>
          </a:p>
          <a:p>
            <a:endParaRPr lang="en-US">
              <a:cs typeface="Calibri"/>
            </a:endParaRPr>
          </a:p>
          <a:p>
            <a:r>
              <a:rPr lang="en-US"/>
              <a:t>NGOs highlighted the lack of holistic approaches addressing both demand and supply reduction, the lack of political will for meaningful changes, and the limitations and challenges they experience in addressing social determinants under current drug policies. </a:t>
            </a:r>
            <a:endParaRPr lang="en-US">
              <a:cs typeface="Calibri"/>
            </a:endParaRPr>
          </a:p>
          <a:p>
            <a:endParaRPr lang="en-US">
              <a:cs typeface="Calibri"/>
            </a:endParaRPr>
          </a:p>
          <a:p>
            <a:r>
              <a:rPr lang="en-US"/>
              <a:t>Expressed concerns over a recurring phenomenon where scheduling and law enforcement activities lead drug markets to shift towards more highly potent - and thus more easily trafficable – comparable substances. In light of such a phenomenon, some participants argued that supply reduction interventions are ill-equipped to address the harms caused by diversifying drug markets, advocating instead for public health and human rights-based initiatives that can better address this challenge and the devastating loss of life caused by overdoses from consuming toxic unregulated substances. </a:t>
            </a:r>
            <a:endParaRPr lang="en-US">
              <a:cs typeface="Calibri"/>
            </a:endParaRPr>
          </a:p>
          <a:p>
            <a:endParaRPr lang="en-US"/>
          </a:p>
          <a:p>
            <a:r>
              <a:rPr lang="en-US"/>
              <a:t>While there was no consensus, some participants supported safe supply initiatives (i.e., provide pharmaceutical grade alternatives to contaminated drug supply to people who are at high risk of overdose), and legal regulation based on the outcome report of the Office of the High Commissioner for Human Rights titled "Human rights challenges in addressing and countering all aspects of the world drug problem." </a:t>
            </a:r>
            <a:endParaRPr lang="en-US">
              <a:cs typeface="Calibri"/>
            </a:endParaRPr>
          </a:p>
          <a:p>
            <a:endParaRPr lang="en-US">
              <a:cs typeface="Calibri"/>
            </a:endParaRPr>
          </a:p>
          <a:p>
            <a:r>
              <a:rPr lang="en-US"/>
              <a:t>Implementing a range of services, including harm reduction, treatment, recovery, counseling, outreach, and rehabilitation. Many responses, including those from peer-led organizations, highlighted work in producing harm reduction materials for new substances, as well as expanding the implementation of harm reduction programs, including initiatives like drug checking and supervised consumption services. NGOs focusing on prevention underscored their work in the education space. </a:t>
            </a:r>
            <a:endParaRPr lang="en-US">
              <a:cs typeface="Calibri"/>
            </a:endParaRPr>
          </a:p>
        </p:txBody>
      </p:sp>
      <p:sp>
        <p:nvSpPr>
          <p:cNvPr id="4" name="Slide Number Placeholder 3"/>
          <p:cNvSpPr>
            <a:spLocks noGrp="1"/>
          </p:cNvSpPr>
          <p:nvPr>
            <p:ph type="sldNum" sz="quarter" idx="5"/>
          </p:nvPr>
        </p:nvSpPr>
        <p:spPr/>
        <p:txBody>
          <a:bodyPr/>
          <a:lstStyle/>
          <a:p>
            <a:fld id="{44D2053D-F7C1-4000-98BE-63480A32E131}" type="slidenum">
              <a:t>5</a:t>
            </a:fld>
            <a:endParaRPr lang="en-US"/>
          </a:p>
        </p:txBody>
      </p:sp>
    </p:spTree>
    <p:extLst>
      <p:ext uri="{BB962C8B-B14F-4D97-AF65-F5344CB8AC3E}">
        <p14:creationId xmlns:p14="http://schemas.microsoft.com/office/powerpoint/2010/main" val="3347816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NM - NGO representatives noted increased cooperation between customs offices across Europe. Additionally, some cited recent experiments in regulating the legal cultivation of cannabis as promising practices. Alternative development schemes that take into account the whole supply chain were also attributed to progress made. Interventions during the CND thematic discussions highlighted the success of voluntary crop substitution initiatives, ensuring not only crop eradication but also facilitating access to development for marginalized communities. </a:t>
            </a:r>
          </a:p>
          <a:p>
            <a:endParaRPr lang="en-US">
              <a:cs typeface="Calibri"/>
            </a:endParaRPr>
          </a:p>
          <a:p>
            <a:r>
              <a:rPr lang="en-US"/>
              <a:t>Organizations from low- and middle-income countries mentioned they encountered funding constraints that hindered their ability to sustain activities, including providing key services in the fields of prevention, harm reduction, treatment, and recovery. Despite advocacy and awareness programs, changing public perception about drug use remains challenging. Stigma and discrimination against people who use drugs, individuals in recovery, or those with substance use disorder persist, obstructing their access to health services, including treatment and rehabilitation programs. Coordination between various stakeholders tackling supply-side challenges is sometimes lacking and that collaboration efforts between law enforcement and communities should be stepped up. </a:t>
            </a:r>
          </a:p>
          <a:p>
            <a:endParaRPr lang="en-US">
              <a:cs typeface="Calibri"/>
            </a:endParaRPr>
          </a:p>
          <a:p>
            <a:r>
              <a:rPr lang="en-US"/>
              <a:t>In tandem with awareness efforts, many NGOs indicated their work on drug use prevention, especially among children. Others highlighted their advocacy efforts, though approaches differed. While some NGOs focus on urging governments to implement more robust drug control and enforcement acts, others advocate for decriminalization and responsible legal regulation of drug markets. NGOs actively collaborate with international and regional organizations, attending hybrid forums to share knowledge and strategies. Additionally, they focus on community empowerment, working with vulnerable groups and farmers to provide alternative livelihoods and address the underlying socio-economic factors contributing to drug-related challenges.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4D2053D-F7C1-4000-98BE-63480A32E131}" type="slidenum">
              <a:t>6</a:t>
            </a:fld>
            <a:endParaRPr lang="en-US"/>
          </a:p>
        </p:txBody>
      </p:sp>
    </p:spTree>
    <p:extLst>
      <p:ext uri="{BB962C8B-B14F-4D97-AF65-F5344CB8AC3E}">
        <p14:creationId xmlns:p14="http://schemas.microsoft.com/office/powerpoint/2010/main" val="582438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NM - Some emphasized progress in addressing challenges associated with synthetic opioids and non-medical use of prescription drugs in various programmatic areas linked to the adoption and increased access to opioid overdose prevention measures. These measures include access to naloxone at harm reduction sites, regular skill-building training for law enforcement on using naloxone, and information campaigns on overdose risks and the need for naloxone use for people who use drugs and their relatives and peers. Enhanced knowledge of medication-assisted treatment among law enforcement, patients, and their relatives reduced the number of cases of mistaken confiscations of prescription medication. Some participants also acknowledged the impact of non-medical controlled substances regulation on prescription drug issues. The COVID-19 pandemic prompted experimentation with better practices in access to harm reduction, introducing new services such as small-scale drug checking services, sharing fentanyl strips as part of harm reduction packages, and the introduction of supervised consumption services. </a:t>
            </a:r>
          </a:p>
          <a:p>
            <a:endParaRPr lang="en-US">
              <a:cs typeface="Calibri"/>
            </a:endParaRPr>
          </a:p>
          <a:p>
            <a:r>
              <a:rPr lang="en-US"/>
              <a:t>Mental health and social risk factors associated with synthetic opioids use, some emphasizing the very high risk of overdose. Several respondents noted that, in Europe, synthetic opioids primarily pose a supply-side challenge driven by criminal organizations due to their cost-effectiveness and ease of trafficking, creating demand. Moreover, they also emphasized how the transition to synthetic drugs introduces new challenges to harm reduction and health services, including a lack of funding for needle and syringe programs (NSP) with referrals and support, insufficient supervised consumption services, very limited access to drug checking services, and stigma hindering substance use help- seeking. Limited access to health and harm reduction interventions, such as safe supply initiatives, drug checking services, and supervised consumption services, contributes to overdose events and fatalities. Civil society remarks shared perspectives on North America’s overdose crisis and the tramadol problem impacting North, West and Central Africa, the Near and Middle East, and South- West Asia, stating the importance that international controls on tramadol do not jeopardize access to pain treatment. </a:t>
            </a:r>
            <a:endParaRPr lang="en-US">
              <a:cs typeface="Calibri"/>
            </a:endParaRPr>
          </a:p>
          <a:p>
            <a:endParaRPr lang="en-US">
              <a:cs typeface="Calibri"/>
            </a:endParaRPr>
          </a:p>
          <a:p>
            <a:r>
              <a:rPr lang="en-US"/>
              <a:t>Some civil society organizations collaborated to raise awareness of the synthetic opioids trend. Respondents indicated they worked with governments to identify innovative policies, advocating for increased access to and funding for critical harm reduction interventions such as supervised consumption services, drug checking, or naloxone distribution. Additionally, policies such as the decriminalization of drug use and related activities, along with safer supply programs, were also highlighted. Many civil society organizations globally engage in educational activities to share information about the health risks of synthetic opioids. They provide training to experts, peers, and relatives on the use of naloxone to prevent overdose deaths. </a:t>
            </a:r>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4D2053D-F7C1-4000-98BE-63480A32E131}" type="slidenum">
              <a:t>7</a:t>
            </a:fld>
            <a:endParaRPr lang="en-US"/>
          </a:p>
        </p:txBody>
      </p:sp>
    </p:spTree>
    <p:extLst>
      <p:ext uri="{BB962C8B-B14F-4D97-AF65-F5344CB8AC3E}">
        <p14:creationId xmlns:p14="http://schemas.microsoft.com/office/powerpoint/2010/main" val="2645846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NM - Some NGOs emphasized the </a:t>
            </a:r>
            <a:r>
              <a:rPr lang="en-US" b="1"/>
              <a:t>increasing dialogue and cooperation</a:t>
            </a:r>
            <a:r>
              <a:rPr lang="en-US"/>
              <a:t> among different actors, with the discourse becoming more </a:t>
            </a:r>
            <a:r>
              <a:rPr lang="en-US" b="1"/>
              <a:t>evidence-based</a:t>
            </a:r>
            <a:r>
              <a:rPr lang="en-US"/>
              <a:t>. Access to drug checking services has also expanded, and some NGOs can offer such services at the community level, although their availability remains limited. Some NGOs reported a wider </a:t>
            </a:r>
            <a:r>
              <a:rPr lang="en-US" b="1"/>
              <a:t>availability of naloxone </a:t>
            </a:r>
            <a:r>
              <a:rPr lang="en-US"/>
              <a:t>in community settings, contributing to overdose prevention, and </a:t>
            </a:r>
            <a:r>
              <a:rPr lang="en-US" b="1"/>
              <a:t>availability of take-home methadone</a:t>
            </a:r>
            <a:r>
              <a:rPr lang="en-US"/>
              <a:t> as well. While increased recognition of </a:t>
            </a:r>
            <a:r>
              <a:rPr lang="en-US" b="1"/>
              <a:t>gender-sensitive health services </a:t>
            </a:r>
            <a:r>
              <a:rPr lang="en-US"/>
              <a:t>was welcomed, the </a:t>
            </a:r>
            <a:r>
              <a:rPr lang="en-US" b="1"/>
              <a:t>ongoing need for services tailored to vulnerable groups, such as women, children, people experiencing homelessness, individuals with co-occurring disorders, and people in prisons and other places of detention or closed settings</a:t>
            </a:r>
            <a:r>
              <a:rPr lang="en-US"/>
              <a:t>, was also raised. The need for </a:t>
            </a:r>
            <a:r>
              <a:rPr lang="en-US" b="1"/>
              <a:t>decriminalization of drug use and possession for personal use</a:t>
            </a:r>
            <a:r>
              <a:rPr lang="en-US"/>
              <a:t>, and the importance of laws providing </a:t>
            </a:r>
            <a:r>
              <a:rPr lang="en-US" b="1"/>
              <a:t>immunity from prosecution for drug offenses </a:t>
            </a:r>
            <a:r>
              <a:rPr lang="en-US"/>
              <a:t>when reporting an overdose to emergency services (e.g., Good Samaritan laws), were often underscored.</a:t>
            </a:r>
            <a:endParaRPr lang="en-US">
              <a:cs typeface="Calibri"/>
            </a:endParaRPr>
          </a:p>
          <a:p>
            <a:endParaRPr lang="en-US">
              <a:cs typeface="Calibri"/>
            </a:endParaRPr>
          </a:p>
          <a:p>
            <a:r>
              <a:rPr lang="en-US"/>
              <a:t>Funding for health and treatment services remains insufficient, resulting in inadequate coverage, especially for marginalized populations. Human rights abuses, ineffective trials, and harmful consequences associated with prisons and compulsory rehabilitation centers in some countries. The often disproportionate focus on law enforcement measures was seen as a significant challenge, along with limited or nonexistent harm reduction services in certain countries. Some participants stressed the neglect of evidence- based prevention, especially for children and young people, and the insufficient attention given to holistic solutions offering a continuum of care. Limited access to life-saving medications like naloxone, methadone, and buprenorphine in many countries. A number of participants indicated that treatment and rehabilitation services were often inaccessible due to barriers such as availability, costs, and the stigma associated with treating substance use disorder. </a:t>
            </a:r>
            <a:endParaRPr lang="en-US">
              <a:cs typeface="Calibri"/>
            </a:endParaRPr>
          </a:p>
          <a:p>
            <a:endParaRPr lang="en-US">
              <a:cs typeface="Calibri"/>
            </a:endParaRPr>
          </a:p>
          <a:p>
            <a:r>
              <a:rPr lang="en-US"/>
              <a:t>Myriad of interventions showcasing the diverse efforts of NGOs, from advocacy to direct service provision, all geared towards enhancing the well-being of the communities they serve. Some highlighted their advocacy work with governments for decriminalization, provision of naloxone, and harm reduction services ranging from NSP to supervised consumption services and drug checking services. Others outlined their focus on providing evidence-based prevention, treatment, and recovery, ensuring accessibility for all individuals. </a:t>
            </a:r>
          </a:p>
        </p:txBody>
      </p:sp>
      <p:sp>
        <p:nvSpPr>
          <p:cNvPr id="4" name="Slide Number Placeholder 3"/>
          <p:cNvSpPr>
            <a:spLocks noGrp="1"/>
          </p:cNvSpPr>
          <p:nvPr>
            <p:ph type="sldNum" sz="quarter" idx="5"/>
          </p:nvPr>
        </p:nvSpPr>
        <p:spPr/>
        <p:txBody>
          <a:bodyPr/>
          <a:lstStyle/>
          <a:p>
            <a:fld id="{44D2053D-F7C1-4000-98BE-63480A32E131}" type="slidenum">
              <a:t>8</a:t>
            </a:fld>
            <a:endParaRPr lang="en-US"/>
          </a:p>
        </p:txBody>
      </p:sp>
    </p:spTree>
    <p:extLst>
      <p:ext uri="{BB962C8B-B14F-4D97-AF65-F5344CB8AC3E}">
        <p14:creationId xmlns:p14="http://schemas.microsoft.com/office/powerpoint/2010/main" val="1036773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NM - Progress in high-income countries with comprehensive, accessible, and affordable prevention, harm reduction, testing, diagnosis, treatment, and recovery services being offered. Attributed the decline in HIV and HCV among people using drugs to community- based and harm reduction responses with key actions including building a community approach, utilizing services with access points for people who use drugs, peer-based approaches, and adopting comprehensive and coordinated strategies. Progress was also perceived in HIV prevention sustainability, with successful </a:t>
            </a:r>
            <a:r>
              <a:rPr lang="en-US" err="1"/>
              <a:t>PrEP</a:t>
            </a:r>
            <a:r>
              <a:rPr lang="en-US"/>
              <a:t> programs available for men having sex with men and people who use drugs. Initiatives addressing </a:t>
            </a:r>
            <a:r>
              <a:rPr lang="en-US" err="1"/>
              <a:t>chemsex</a:t>
            </a:r>
            <a:r>
              <a:rPr lang="en-US"/>
              <a:t> were also highlighted. </a:t>
            </a:r>
          </a:p>
          <a:p>
            <a:endParaRPr lang="en-US">
              <a:cs typeface="Calibri"/>
            </a:endParaRPr>
          </a:p>
          <a:p>
            <a:r>
              <a:rPr lang="en-US"/>
              <a:t>Critical issue of funding. Some participants identified the absence of comprehensive prevention and harm reduction programs as major obstacles. Limited access to controlled medicines for pain relief and insufficient donor funding further impact services in low-income countries. Access remains limited and HIV and HCV testing for people who use drugs and HIV prevention for </a:t>
            </a:r>
            <a:r>
              <a:rPr lang="en-US" err="1"/>
              <a:t>chemsex</a:t>
            </a:r>
            <a:r>
              <a:rPr lang="en-US"/>
              <a:t> users is often still insufficient. Overarching structural problems also negatively affect access to services. Criminalization, racism and discrimination against Indigenous, Black, and brown people results in people from these communities disengaging from or actively avoiding health services.</a:t>
            </a:r>
          </a:p>
          <a:p>
            <a:endParaRPr lang="en-US">
              <a:cs typeface="Calibri"/>
            </a:endParaRPr>
          </a:p>
          <a:p>
            <a:r>
              <a:rPr lang="en-US"/>
              <a:t>NGOs are involved in educating health professionals on the transmission of HIV, HCV, and blood-borne diseases associated with drug use. They often implement a multifaceted approach, including prevention strategies, harm reduction initiatives, voluntary HIV testing, as well as guiding affected individuals to appropriate care facilities. In addition, many organizations provide vital harm reduction services, such as NSP and HIV testing. Advocacy efforts also play an important role in addressing the high transmission of HIV and HCV, with some respondents indicating that they are involved in community awareness campaigns. </a:t>
            </a:r>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4D2053D-F7C1-4000-98BE-63480A32E131}" type="slidenum">
              <a:t>9</a:t>
            </a:fld>
            <a:endParaRPr lang="en-US"/>
          </a:p>
        </p:txBody>
      </p:sp>
    </p:spTree>
    <p:extLst>
      <p:ext uri="{BB962C8B-B14F-4D97-AF65-F5344CB8AC3E}">
        <p14:creationId xmlns:p14="http://schemas.microsoft.com/office/powerpoint/2010/main" val="1943211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860D78B-4B3F-4987-9D36-3A63B4ECCDE2}"/>
              </a:ext>
            </a:extLst>
          </p:cNvPr>
          <p:cNvSpPr>
            <a:spLocks noGrp="1"/>
          </p:cNvSpPr>
          <p:nvPr>
            <p:ph type="pic" sz="quarter" idx="10"/>
          </p:nvPr>
        </p:nvSpPr>
        <p:spPr>
          <a:xfrm>
            <a:off x="3332208" y="1325504"/>
            <a:ext cx="5850051" cy="5080566"/>
          </a:xfrm>
          <a:custGeom>
            <a:avLst/>
            <a:gdLst>
              <a:gd name="connsiteX0" fmla="*/ 70917 w 3900034"/>
              <a:gd name="connsiteY0" fmla="*/ 0 h 3387044"/>
              <a:gd name="connsiteX1" fmla="*/ 3829118 w 3900034"/>
              <a:gd name="connsiteY1" fmla="*/ 0 h 3387044"/>
              <a:gd name="connsiteX2" fmla="*/ 3900034 w 3900034"/>
              <a:gd name="connsiteY2" fmla="*/ 71026 h 3387044"/>
              <a:gd name="connsiteX3" fmla="*/ 3900034 w 3900034"/>
              <a:gd name="connsiteY3" fmla="*/ 3316018 h 3387044"/>
              <a:gd name="connsiteX4" fmla="*/ 3829118 w 3900034"/>
              <a:gd name="connsiteY4" fmla="*/ 3387044 h 3387044"/>
              <a:gd name="connsiteX5" fmla="*/ 70917 w 3900034"/>
              <a:gd name="connsiteY5" fmla="*/ 3387044 h 3387044"/>
              <a:gd name="connsiteX6" fmla="*/ 0 w 3900034"/>
              <a:gd name="connsiteY6" fmla="*/ 3316018 h 3387044"/>
              <a:gd name="connsiteX7" fmla="*/ 0 w 3900034"/>
              <a:gd name="connsiteY7" fmla="*/ 71026 h 3387044"/>
              <a:gd name="connsiteX8" fmla="*/ 70917 w 3900034"/>
              <a:gd name="connsiteY8" fmla="*/ 0 h 338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34" h="3387044">
                <a:moveTo>
                  <a:pt x="70917" y="0"/>
                </a:moveTo>
                <a:lnTo>
                  <a:pt x="3829118" y="0"/>
                </a:lnTo>
                <a:cubicBezTo>
                  <a:pt x="3868284" y="0"/>
                  <a:pt x="3900034" y="31800"/>
                  <a:pt x="3900034" y="71026"/>
                </a:cubicBezTo>
                <a:lnTo>
                  <a:pt x="3900034" y="3316018"/>
                </a:lnTo>
                <a:cubicBezTo>
                  <a:pt x="3900034" y="3355244"/>
                  <a:pt x="3868284" y="3387044"/>
                  <a:pt x="3829118" y="3387044"/>
                </a:cubicBezTo>
                <a:lnTo>
                  <a:pt x="70917" y="3387044"/>
                </a:lnTo>
                <a:cubicBezTo>
                  <a:pt x="31751" y="3387044"/>
                  <a:pt x="0" y="3355244"/>
                  <a:pt x="0" y="3316018"/>
                </a:cubicBezTo>
                <a:lnTo>
                  <a:pt x="0" y="71026"/>
                </a:lnTo>
                <a:cubicBezTo>
                  <a:pt x="0" y="31800"/>
                  <a:pt x="31751" y="0"/>
                  <a:pt x="70917" y="0"/>
                </a:cubicBezTo>
                <a:close/>
              </a:path>
            </a:pathLst>
          </a:custGeom>
        </p:spPr>
        <p:txBody>
          <a:bodyPr wrap="square">
            <a:noAutofit/>
          </a:bodyPr>
          <a:lstStyle/>
          <a:p>
            <a:endParaRPr lang="en-GB"/>
          </a:p>
        </p:txBody>
      </p:sp>
    </p:spTree>
    <p:extLst>
      <p:ext uri="{BB962C8B-B14F-4D97-AF65-F5344CB8AC3E}">
        <p14:creationId xmlns:p14="http://schemas.microsoft.com/office/powerpoint/2010/main" val="1895584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3/18/24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sv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11.png"/><Relationship Id="rId4" Type="http://schemas.openxmlformats.org/officeDocument/2006/relationships/image" Target="../media/image16.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1D09C"/>
        </a:solidFill>
        <a:effectLst/>
      </p:bgPr>
    </p:bg>
    <p:spTree>
      <p:nvGrpSpPr>
        <p:cNvPr id="1" name=""/>
        <p:cNvGrpSpPr/>
        <p:nvPr/>
      </p:nvGrpSpPr>
      <p:grpSpPr>
        <a:xfrm>
          <a:off x="0" y="0"/>
          <a:ext cx="0" cy="0"/>
          <a:chOff x="0" y="0"/>
          <a:chExt cx="0" cy="0"/>
        </a:xfrm>
      </p:grpSpPr>
      <p:sp>
        <p:nvSpPr>
          <p:cNvPr id="2" name="AutoShape 2"/>
          <p:cNvSpPr/>
          <p:nvPr/>
        </p:nvSpPr>
        <p:spPr>
          <a:xfrm>
            <a:off x="0" y="0"/>
            <a:ext cx="406854" cy="2575832"/>
          </a:xfrm>
          <a:prstGeom prst="rect">
            <a:avLst/>
          </a:prstGeom>
          <a:solidFill>
            <a:srgbClr val="81D1FD"/>
          </a:solidFill>
        </p:spPr>
        <p:txBody>
          <a:bodyPr/>
          <a:lstStyle/>
          <a:p>
            <a:endParaRPr lang="en-US"/>
          </a:p>
        </p:txBody>
      </p:sp>
      <p:sp>
        <p:nvSpPr>
          <p:cNvPr id="3" name="Freeform 3"/>
          <p:cNvSpPr/>
          <p:nvPr/>
        </p:nvSpPr>
        <p:spPr>
          <a:xfrm>
            <a:off x="838980" y="1790713"/>
            <a:ext cx="13104840" cy="7316457"/>
          </a:xfrm>
          <a:custGeom>
            <a:avLst/>
            <a:gdLst/>
            <a:ahLst/>
            <a:cxnLst/>
            <a:rect l="l" t="t" r="r" b="b"/>
            <a:pathLst>
              <a:path w="13481159" h="6774283">
                <a:moveTo>
                  <a:pt x="0" y="0"/>
                </a:moveTo>
                <a:lnTo>
                  <a:pt x="13481159" y="0"/>
                </a:lnTo>
                <a:lnTo>
                  <a:pt x="13481159" y="6774283"/>
                </a:lnTo>
                <a:lnTo>
                  <a:pt x="0" y="67742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AutoShape 7"/>
          <p:cNvSpPr/>
          <p:nvPr/>
        </p:nvSpPr>
        <p:spPr>
          <a:xfrm>
            <a:off x="0" y="2570389"/>
            <a:ext cx="406854" cy="2575832"/>
          </a:xfrm>
          <a:prstGeom prst="rect">
            <a:avLst/>
          </a:prstGeom>
          <a:solidFill>
            <a:srgbClr val="E3EDA6"/>
          </a:solidFill>
        </p:spPr>
        <p:txBody>
          <a:bodyPr/>
          <a:lstStyle/>
          <a:p>
            <a:endParaRPr lang="en-US"/>
          </a:p>
        </p:txBody>
      </p:sp>
      <p:sp>
        <p:nvSpPr>
          <p:cNvPr id="8" name="AutoShape 8"/>
          <p:cNvSpPr/>
          <p:nvPr/>
        </p:nvSpPr>
        <p:spPr>
          <a:xfrm>
            <a:off x="0" y="5140779"/>
            <a:ext cx="406854" cy="2575832"/>
          </a:xfrm>
          <a:prstGeom prst="rect">
            <a:avLst/>
          </a:prstGeom>
          <a:solidFill>
            <a:srgbClr val="F3FAEF"/>
          </a:solidFill>
        </p:spPr>
        <p:txBody>
          <a:bodyPr/>
          <a:lstStyle/>
          <a:p>
            <a:endParaRPr lang="en-US"/>
          </a:p>
        </p:txBody>
      </p:sp>
      <p:sp>
        <p:nvSpPr>
          <p:cNvPr id="9" name="AutoShape 9"/>
          <p:cNvSpPr/>
          <p:nvPr/>
        </p:nvSpPr>
        <p:spPr>
          <a:xfrm>
            <a:off x="0" y="7711168"/>
            <a:ext cx="406854" cy="2575832"/>
          </a:xfrm>
          <a:prstGeom prst="rect">
            <a:avLst/>
          </a:prstGeom>
          <a:solidFill>
            <a:srgbClr val="105661"/>
          </a:solidFill>
        </p:spPr>
        <p:txBody>
          <a:bodyPr/>
          <a:lstStyle/>
          <a:p>
            <a:endParaRPr lang="en-US"/>
          </a:p>
        </p:txBody>
      </p:sp>
      <p:sp>
        <p:nvSpPr>
          <p:cNvPr id="10" name="Freeform 10"/>
          <p:cNvSpPr/>
          <p:nvPr/>
        </p:nvSpPr>
        <p:spPr>
          <a:xfrm>
            <a:off x="15792465" y="924385"/>
            <a:ext cx="1466835" cy="1466835"/>
          </a:xfrm>
          <a:custGeom>
            <a:avLst/>
            <a:gdLst/>
            <a:ahLst/>
            <a:cxnLst/>
            <a:rect l="l" t="t" r="r" b="b"/>
            <a:pathLst>
              <a:path w="1466835" h="1466835">
                <a:moveTo>
                  <a:pt x="0" y="0"/>
                </a:moveTo>
                <a:lnTo>
                  <a:pt x="1466835" y="0"/>
                </a:lnTo>
                <a:lnTo>
                  <a:pt x="1466835" y="1466835"/>
                </a:lnTo>
                <a:lnTo>
                  <a:pt x="0" y="1466835"/>
                </a:lnTo>
                <a:lnTo>
                  <a:pt x="0" y="0"/>
                </a:lnTo>
                <a:close/>
              </a:path>
            </a:pathLst>
          </a:custGeom>
          <a:blipFill>
            <a:blip r:embed="rId5"/>
            <a:stretch>
              <a:fillRect/>
            </a:stretch>
          </a:blipFill>
        </p:spPr>
        <p:txBody>
          <a:bodyPr/>
          <a:lstStyle/>
          <a:p>
            <a:endParaRPr lang="en-US"/>
          </a:p>
        </p:txBody>
      </p:sp>
      <p:sp>
        <p:nvSpPr>
          <p:cNvPr id="11" name="Freeform 11"/>
          <p:cNvSpPr/>
          <p:nvPr/>
        </p:nvSpPr>
        <p:spPr>
          <a:xfrm>
            <a:off x="13452948" y="1098691"/>
            <a:ext cx="1701469" cy="1118223"/>
          </a:xfrm>
          <a:custGeom>
            <a:avLst/>
            <a:gdLst/>
            <a:ahLst/>
            <a:cxnLst/>
            <a:rect l="l" t="t" r="r" b="b"/>
            <a:pathLst>
              <a:path w="1701469" h="1118223">
                <a:moveTo>
                  <a:pt x="0" y="0"/>
                </a:moveTo>
                <a:lnTo>
                  <a:pt x="1701469" y="0"/>
                </a:lnTo>
                <a:lnTo>
                  <a:pt x="1701469" y="1118223"/>
                </a:lnTo>
                <a:lnTo>
                  <a:pt x="0" y="1118223"/>
                </a:lnTo>
                <a:lnTo>
                  <a:pt x="0" y="0"/>
                </a:lnTo>
                <a:close/>
              </a:path>
            </a:pathLst>
          </a:custGeom>
          <a:blipFill>
            <a:blip r:embed="rId6"/>
            <a:stretch>
              <a:fillRect/>
            </a:stretch>
          </a:blipFill>
        </p:spPr>
        <p:txBody>
          <a:bodyPr/>
          <a:lstStyle/>
          <a:p>
            <a:endParaRPr lang="en-US"/>
          </a:p>
        </p:txBody>
      </p:sp>
      <p:sp>
        <p:nvSpPr>
          <p:cNvPr id="12" name="TextBox 12"/>
          <p:cNvSpPr txBox="1"/>
          <p:nvPr/>
        </p:nvSpPr>
        <p:spPr>
          <a:xfrm>
            <a:off x="14955158" y="8956040"/>
            <a:ext cx="2304142" cy="302260"/>
          </a:xfrm>
          <a:prstGeom prst="rect">
            <a:avLst/>
          </a:prstGeom>
        </p:spPr>
        <p:txBody>
          <a:bodyPr lIns="0" tIns="0" rIns="0" bIns="0" rtlCol="0" anchor="t">
            <a:spAutoFit/>
          </a:bodyPr>
          <a:lstStyle/>
          <a:p>
            <a:pPr algn="r">
              <a:lnSpc>
                <a:spcPts val="2210"/>
              </a:lnSpc>
            </a:pPr>
            <a:r>
              <a:rPr lang="en-US" sz="1700" spc="17">
                <a:solidFill>
                  <a:srgbClr val="FFFFFF"/>
                </a:solidFill>
                <a:latin typeface="Telegraf"/>
              </a:rPr>
              <a:t>March 2024</a:t>
            </a:r>
          </a:p>
        </p:txBody>
      </p:sp>
      <p:sp>
        <p:nvSpPr>
          <p:cNvPr id="16" name="TextBox 15">
            <a:extLst>
              <a:ext uri="{FF2B5EF4-FFF2-40B4-BE49-F238E27FC236}">
                <a16:creationId xmlns:a16="http://schemas.microsoft.com/office/drawing/2014/main" id="{936C300D-3E40-92F1-C617-F47200DB7431}"/>
              </a:ext>
            </a:extLst>
          </p:cNvPr>
          <p:cNvSpPr txBox="1"/>
          <p:nvPr/>
        </p:nvSpPr>
        <p:spPr>
          <a:xfrm>
            <a:off x="2819400" y="4991100"/>
            <a:ext cx="9144000" cy="1015663"/>
          </a:xfrm>
          <a:prstGeom prst="rect">
            <a:avLst/>
          </a:prstGeom>
          <a:noFill/>
        </p:spPr>
        <p:txBody>
          <a:bodyPr wrap="square">
            <a:spAutoFit/>
          </a:bodyPr>
          <a:lstStyle/>
          <a:p>
            <a:r>
              <a:rPr lang="en-US" sz="3000">
                <a:solidFill>
                  <a:srgbClr val="094E5E"/>
                </a:solidFill>
                <a:latin typeface="Telegraf Bold"/>
              </a:rPr>
              <a:t>for the 2024 mid-term review of the Commission on Narcotic Drugs</a:t>
            </a:r>
          </a:p>
        </p:txBody>
      </p:sp>
      <p:sp>
        <p:nvSpPr>
          <p:cNvPr id="19" name="TextBox 12">
            <a:extLst>
              <a:ext uri="{FF2B5EF4-FFF2-40B4-BE49-F238E27FC236}">
                <a16:creationId xmlns:a16="http://schemas.microsoft.com/office/drawing/2014/main" id="{137B53A4-2D85-C653-8D24-C6C81D31D782}"/>
              </a:ext>
            </a:extLst>
          </p:cNvPr>
          <p:cNvSpPr txBox="1"/>
          <p:nvPr/>
        </p:nvSpPr>
        <p:spPr>
          <a:xfrm>
            <a:off x="2819400" y="2824545"/>
            <a:ext cx="11734800" cy="2344809"/>
          </a:xfrm>
          <a:prstGeom prst="rect">
            <a:avLst/>
          </a:prstGeom>
        </p:spPr>
        <p:txBody>
          <a:bodyPr wrap="square" lIns="0" tIns="0" rIns="0" bIns="0" rtlCol="0" anchor="t">
            <a:spAutoFit/>
          </a:bodyPr>
          <a:lstStyle/>
          <a:p>
            <a:pPr>
              <a:lnSpc>
                <a:spcPts val="9000"/>
              </a:lnSpc>
            </a:pPr>
            <a:r>
              <a:rPr lang="en-US" sz="9600">
                <a:solidFill>
                  <a:srgbClr val="094E5E"/>
                </a:solidFill>
                <a:latin typeface="Telegraf Bold"/>
              </a:rPr>
              <a:t>GLOBAL CIVIL SOCIETY REPORT</a:t>
            </a:r>
          </a:p>
        </p:txBody>
      </p:sp>
      <p:sp>
        <p:nvSpPr>
          <p:cNvPr id="6" name="TextBox 5">
            <a:extLst>
              <a:ext uri="{FF2B5EF4-FFF2-40B4-BE49-F238E27FC236}">
                <a16:creationId xmlns:a16="http://schemas.microsoft.com/office/drawing/2014/main" id="{B0A85161-9383-BFDB-5129-51E0DC1D932C}"/>
              </a:ext>
            </a:extLst>
          </p:cNvPr>
          <p:cNvSpPr txBox="1"/>
          <p:nvPr/>
        </p:nvSpPr>
        <p:spPr>
          <a:xfrm>
            <a:off x="2819399" y="6852269"/>
            <a:ext cx="15455786" cy="1077218"/>
          </a:xfrm>
          <a:prstGeom prst="rect">
            <a:avLst/>
          </a:prstGeom>
          <a:noFill/>
        </p:spPr>
        <p:txBody>
          <a:bodyPr wrap="square" lIns="91440" tIns="45720" rIns="91440" bIns="45720" anchor="t">
            <a:spAutoFit/>
          </a:bodyPr>
          <a:lstStyle/>
          <a:p>
            <a:r>
              <a:rPr lang="en-US" sz="3200" err="1">
                <a:solidFill>
                  <a:srgbClr val="094E5E"/>
                </a:solidFill>
                <a:latin typeface="Telegraf Bold"/>
              </a:rPr>
              <a:t>Nazlee</a:t>
            </a:r>
            <a:r>
              <a:rPr lang="en-US" sz="3200">
                <a:solidFill>
                  <a:srgbClr val="094E5E"/>
                </a:solidFill>
                <a:latin typeface="Telegraf Bold"/>
              </a:rPr>
              <a:t> Maghsoudi, Chair, New York NGO Committee on Drugs</a:t>
            </a:r>
            <a:br>
              <a:rPr lang="en-US" sz="3200">
                <a:solidFill>
                  <a:srgbClr val="094E5E"/>
                </a:solidFill>
                <a:latin typeface="Telegraf Bold"/>
              </a:rPr>
            </a:br>
            <a:r>
              <a:rPr lang="en-US" sz="3200">
                <a:solidFill>
                  <a:srgbClr val="094E5E"/>
                </a:solidFill>
                <a:latin typeface="Telegraf Bold"/>
              </a:rPr>
              <a:t>Ganna </a:t>
            </a:r>
            <a:r>
              <a:rPr lang="en-US" sz="3200" err="1">
                <a:solidFill>
                  <a:srgbClr val="094E5E"/>
                </a:solidFill>
                <a:latin typeface="Telegraf Bold"/>
              </a:rPr>
              <a:t>Dovbakh</a:t>
            </a:r>
            <a:r>
              <a:rPr lang="en-US" sz="3200">
                <a:solidFill>
                  <a:srgbClr val="094E5E"/>
                </a:solidFill>
                <a:latin typeface="Telegraf Bold"/>
              </a:rPr>
              <a:t>, Deputy Chairperson, Vienna NGO Committee on Drugs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998678" y="-104354"/>
            <a:ext cx="8289322" cy="10391354"/>
          </a:xfrm>
          <a:prstGeom prst="rect">
            <a:avLst/>
          </a:prstGeom>
          <a:solidFill>
            <a:srgbClr val="81D1FD"/>
          </a:solidFill>
        </p:spPr>
        <p:txBody>
          <a:bodyPr/>
          <a:lstStyle/>
          <a:p>
            <a:endParaRPr lang="en-US"/>
          </a:p>
        </p:txBody>
      </p:sp>
      <p:sp>
        <p:nvSpPr>
          <p:cNvPr id="3" name="AutoShape 3"/>
          <p:cNvSpPr/>
          <p:nvPr/>
        </p:nvSpPr>
        <p:spPr>
          <a:xfrm>
            <a:off x="11027378" y="4134548"/>
            <a:ext cx="6141202" cy="57670"/>
          </a:xfrm>
          <a:prstGeom prst="rect">
            <a:avLst/>
          </a:prstGeom>
          <a:solidFill>
            <a:srgbClr val="FFFFFF"/>
          </a:solidFill>
          <a:ln w="219075" cap="sq">
            <a:solidFill>
              <a:srgbClr val="FFFFFF"/>
            </a:solidFill>
            <a:prstDash val="solid"/>
            <a:miter/>
          </a:ln>
        </p:spPr>
        <p:txBody>
          <a:bodyPr/>
          <a:lstStyle/>
          <a:p>
            <a:endParaRPr lang="en-US"/>
          </a:p>
        </p:txBody>
      </p:sp>
      <p:grpSp>
        <p:nvGrpSpPr>
          <p:cNvPr id="4" name="Group 4"/>
          <p:cNvGrpSpPr/>
          <p:nvPr/>
        </p:nvGrpSpPr>
        <p:grpSpPr>
          <a:xfrm>
            <a:off x="11072738" y="1223034"/>
            <a:ext cx="6141202" cy="2601119"/>
            <a:chOff x="0" y="0"/>
            <a:chExt cx="8188269" cy="3468158"/>
          </a:xfrm>
        </p:grpSpPr>
        <p:sp>
          <p:nvSpPr>
            <p:cNvPr id="5" name="TextBox 5"/>
            <p:cNvSpPr txBox="1"/>
            <p:nvPr/>
          </p:nvSpPr>
          <p:spPr>
            <a:xfrm>
              <a:off x="0" y="-76200"/>
              <a:ext cx="8188269" cy="1600200"/>
            </a:xfrm>
            <a:prstGeom prst="rect">
              <a:avLst/>
            </a:prstGeom>
          </p:spPr>
          <p:txBody>
            <a:bodyPr lIns="0" tIns="0" rIns="0" bIns="0" rtlCol="0" anchor="t">
              <a:spAutoFit/>
            </a:bodyPr>
            <a:lstStyle/>
            <a:p>
              <a:pPr>
                <a:lnSpc>
                  <a:spcPts val="9000"/>
                </a:lnSpc>
              </a:pPr>
              <a:r>
                <a:rPr lang="en-US" sz="7500">
                  <a:solidFill>
                    <a:srgbClr val="105661"/>
                  </a:solidFill>
                  <a:latin typeface="Telegraf Bold"/>
                </a:rPr>
                <a:t>Challenge 6</a:t>
              </a:r>
            </a:p>
          </p:txBody>
        </p:sp>
        <p:sp>
          <p:nvSpPr>
            <p:cNvPr id="6" name="TextBox 6"/>
            <p:cNvSpPr txBox="1"/>
            <p:nvPr/>
          </p:nvSpPr>
          <p:spPr>
            <a:xfrm>
              <a:off x="0" y="1724025"/>
              <a:ext cx="8188269" cy="1744133"/>
            </a:xfrm>
            <a:prstGeom prst="rect">
              <a:avLst/>
            </a:prstGeom>
          </p:spPr>
          <p:txBody>
            <a:bodyPr lIns="0" tIns="0" rIns="0" bIns="0" rtlCol="0" anchor="t">
              <a:spAutoFit/>
            </a:bodyPr>
            <a:lstStyle/>
            <a:p>
              <a:pPr>
                <a:lnSpc>
                  <a:spcPts val="3500"/>
                </a:lnSpc>
                <a:spcBef>
                  <a:spcPct val="0"/>
                </a:spcBef>
              </a:pPr>
              <a:r>
                <a:rPr lang="en-US" sz="2500">
                  <a:solidFill>
                    <a:srgbClr val="105661"/>
                  </a:solidFill>
                  <a:latin typeface="Telegraf"/>
                </a:rPr>
                <a:t>Adverse health consequences associated with new psychoactive substances</a:t>
              </a:r>
            </a:p>
          </p:txBody>
        </p:sp>
      </p:grpSp>
      <p:sp>
        <p:nvSpPr>
          <p:cNvPr id="7" name="TextBox 7"/>
          <p:cNvSpPr txBox="1"/>
          <p:nvPr/>
        </p:nvSpPr>
        <p:spPr>
          <a:xfrm>
            <a:off x="269450" y="257491"/>
            <a:ext cx="9573162" cy="3238451"/>
          </a:xfrm>
          <a:prstGeom prst="rect">
            <a:avLst/>
          </a:prstGeom>
        </p:spPr>
        <p:txBody>
          <a:bodyPr wrap="square" lIns="0" tIns="0" rIns="0" bIns="0" rtlCol="0" anchor="t">
            <a:spAutoFit/>
          </a:bodyPr>
          <a:lstStyle/>
          <a:p>
            <a:pPr>
              <a:lnSpc>
                <a:spcPts val="3824"/>
              </a:lnSpc>
            </a:pPr>
            <a:r>
              <a:rPr lang="en-US" sz="2700" dirty="0">
                <a:solidFill>
                  <a:srgbClr val="094E5E"/>
                </a:solidFill>
                <a:latin typeface="Telegraf Bold"/>
              </a:rPr>
              <a:t>Progress made: </a:t>
            </a:r>
          </a:p>
          <a:p>
            <a:pPr marL="471805" lvl="1" indent="-235585">
              <a:lnSpc>
                <a:spcPts val="3059"/>
              </a:lnSpc>
              <a:buFont typeface="Arial"/>
              <a:buChar char="•"/>
            </a:pPr>
            <a:r>
              <a:rPr lang="en-US" sz="2000" dirty="0">
                <a:solidFill>
                  <a:srgbClr val="000000"/>
                </a:solidFill>
                <a:latin typeface="Telegraf"/>
              </a:rPr>
              <a:t>establishing and maintaining a quality </a:t>
            </a:r>
            <a:r>
              <a:rPr lang="en-US" sz="2000" b="1" dirty="0">
                <a:solidFill>
                  <a:srgbClr val="000000"/>
                </a:solidFill>
                <a:latin typeface="Telegraf"/>
              </a:rPr>
              <a:t>Early Warning System </a:t>
            </a:r>
            <a:r>
              <a:rPr lang="en-US" sz="2000" dirty="0">
                <a:solidFill>
                  <a:srgbClr val="000000"/>
                </a:solidFill>
                <a:latin typeface="Telegraf"/>
              </a:rPr>
              <a:t>in Europe</a:t>
            </a:r>
          </a:p>
          <a:p>
            <a:pPr marL="471805" lvl="1" indent="-235585">
              <a:lnSpc>
                <a:spcPts val="3059"/>
              </a:lnSpc>
              <a:buFont typeface="Arial"/>
              <a:buChar char="•"/>
            </a:pPr>
            <a:r>
              <a:rPr lang="en-US" sz="2000" dirty="0">
                <a:solidFill>
                  <a:srgbClr val="000000"/>
                </a:solidFill>
                <a:latin typeface="Telegraf"/>
              </a:rPr>
              <a:t>increased but still insufficient number of civil society-led drug checking services, enhanced poison and toxicity information, and improved cooperation between authorities nationally and internationally</a:t>
            </a:r>
          </a:p>
          <a:p>
            <a:pPr marL="471805" lvl="1" indent="-235585">
              <a:lnSpc>
                <a:spcPts val="3059"/>
              </a:lnSpc>
              <a:buFont typeface="Arial"/>
              <a:buChar char="•"/>
            </a:pPr>
            <a:r>
              <a:rPr lang="en-US" sz="2000" dirty="0">
                <a:solidFill>
                  <a:srgbClr val="000000"/>
                </a:solidFill>
                <a:latin typeface="Telegraf"/>
              </a:rPr>
              <a:t>proliferation of civil society websites and tools has facilitated better information sharing</a:t>
            </a:r>
          </a:p>
          <a:p>
            <a:pPr marL="471805" lvl="1" indent="-235585">
              <a:lnSpc>
                <a:spcPts val="3059"/>
              </a:lnSpc>
              <a:buFont typeface="Arial"/>
              <a:buChar char="•"/>
            </a:pPr>
            <a:endParaRPr lang="en-US" sz="2000" dirty="0">
              <a:solidFill>
                <a:srgbClr val="000000"/>
              </a:solidFill>
              <a:latin typeface="Telegraf"/>
            </a:endParaRPr>
          </a:p>
        </p:txBody>
      </p:sp>
      <p:sp>
        <p:nvSpPr>
          <p:cNvPr id="8" name="TextBox 8"/>
          <p:cNvSpPr txBox="1"/>
          <p:nvPr/>
        </p:nvSpPr>
        <p:spPr>
          <a:xfrm>
            <a:off x="265235" y="3504276"/>
            <a:ext cx="9577377" cy="3635995"/>
          </a:xfrm>
          <a:prstGeom prst="rect">
            <a:avLst/>
          </a:prstGeom>
        </p:spPr>
        <p:txBody>
          <a:bodyPr wrap="square" lIns="0" tIns="0" rIns="0" bIns="0" rtlCol="0" anchor="t">
            <a:spAutoFit/>
          </a:bodyPr>
          <a:lstStyle/>
          <a:p>
            <a:pPr>
              <a:lnSpc>
                <a:spcPts val="3824"/>
              </a:lnSpc>
            </a:pPr>
            <a:r>
              <a:rPr lang="en-US" sz="2700">
                <a:solidFill>
                  <a:srgbClr val="094E5E"/>
                </a:solidFill>
                <a:latin typeface="Telegraf Bold"/>
              </a:rPr>
              <a:t>Challenges encountered: </a:t>
            </a:r>
            <a:endParaRPr lang="en-US" sz="2731">
              <a:solidFill>
                <a:srgbClr val="094E5E"/>
              </a:solidFill>
              <a:latin typeface="Telegraf Bold"/>
            </a:endParaRPr>
          </a:p>
          <a:p>
            <a:pPr marL="471805" lvl="1" indent="-235585">
              <a:lnSpc>
                <a:spcPts val="3059"/>
              </a:lnSpc>
              <a:buFont typeface="Arial"/>
              <a:buChar char="•"/>
            </a:pPr>
            <a:r>
              <a:rPr lang="en-US" sz="2000">
                <a:solidFill>
                  <a:srgbClr val="000000"/>
                </a:solidFill>
                <a:latin typeface="Telegraf"/>
              </a:rPr>
              <a:t>training needed to address health risks and overdoses caused by NPS use</a:t>
            </a:r>
          </a:p>
          <a:p>
            <a:pPr marL="471805" lvl="1" indent="-235585">
              <a:lnSpc>
                <a:spcPts val="3059"/>
              </a:lnSpc>
              <a:buFont typeface="Arial"/>
              <a:buChar char="•"/>
            </a:pPr>
            <a:r>
              <a:rPr lang="en-US" sz="2000">
                <a:solidFill>
                  <a:srgbClr val="000000"/>
                </a:solidFill>
                <a:latin typeface="Telegraf"/>
              </a:rPr>
              <a:t>difficulty in reaching "harder-to-reach" people who use NPS, with a lack of specialized prevention, harm reduction, treatment, recovery, and counseling services</a:t>
            </a:r>
          </a:p>
          <a:p>
            <a:pPr marL="471805" lvl="1" indent="-235585">
              <a:lnSpc>
                <a:spcPts val="3059"/>
              </a:lnSpc>
              <a:buFont typeface="Arial"/>
              <a:buChar char="•"/>
            </a:pPr>
            <a:r>
              <a:rPr lang="en-US" sz="2000">
                <a:solidFill>
                  <a:srgbClr val="000000"/>
                </a:solidFill>
                <a:latin typeface="Telegraf"/>
              </a:rPr>
              <a:t>scheduling, blanket bans, new prohibitions, and enforcement crackdowns have been unsuccessful in curbing supply and demand, leading to market mutations that increase harm</a:t>
            </a:r>
          </a:p>
          <a:p>
            <a:pPr marL="471805" lvl="1" indent="-235585">
              <a:lnSpc>
                <a:spcPts val="3059"/>
              </a:lnSpc>
              <a:buFont typeface="Arial"/>
              <a:buChar char="•"/>
            </a:pPr>
            <a:endParaRPr lang="en-US" sz="2000">
              <a:solidFill>
                <a:srgbClr val="000000"/>
              </a:solidFill>
              <a:latin typeface="Telegraf"/>
            </a:endParaRPr>
          </a:p>
        </p:txBody>
      </p:sp>
      <p:sp>
        <p:nvSpPr>
          <p:cNvPr id="9" name="TextBox 9"/>
          <p:cNvSpPr txBox="1"/>
          <p:nvPr/>
        </p:nvSpPr>
        <p:spPr>
          <a:xfrm>
            <a:off x="275350" y="7039702"/>
            <a:ext cx="9319612" cy="2840906"/>
          </a:xfrm>
          <a:prstGeom prst="rect">
            <a:avLst/>
          </a:prstGeom>
        </p:spPr>
        <p:txBody>
          <a:bodyPr wrap="square" lIns="0" tIns="0" rIns="0" bIns="0" rtlCol="0" anchor="t">
            <a:spAutoFit/>
          </a:bodyPr>
          <a:lstStyle/>
          <a:p>
            <a:pPr>
              <a:lnSpc>
                <a:spcPts val="3824"/>
              </a:lnSpc>
            </a:pPr>
            <a:r>
              <a:rPr lang="en-US" sz="2700" dirty="0">
                <a:solidFill>
                  <a:srgbClr val="094E5E"/>
                </a:solidFill>
                <a:latin typeface="Telegraf Bold"/>
              </a:rPr>
              <a:t>NGO responses: </a:t>
            </a:r>
            <a:endParaRPr lang="en-US" sz="2731" dirty="0">
              <a:solidFill>
                <a:srgbClr val="094E5E"/>
              </a:solidFill>
              <a:latin typeface="Telegraf Bold"/>
            </a:endParaRPr>
          </a:p>
          <a:p>
            <a:pPr marL="471805" lvl="1" indent="-235585">
              <a:lnSpc>
                <a:spcPts val="3059"/>
              </a:lnSpc>
              <a:buFont typeface="Arial"/>
              <a:buChar char="•"/>
            </a:pPr>
            <a:r>
              <a:rPr lang="en-US" sz="2000" dirty="0">
                <a:solidFill>
                  <a:srgbClr val="000000"/>
                </a:solidFill>
                <a:latin typeface="Telegraf"/>
              </a:rPr>
              <a:t>increase on capacity building and training for health providers and psychologists</a:t>
            </a:r>
          </a:p>
          <a:p>
            <a:pPr marL="471805" lvl="1" indent="-235585">
              <a:lnSpc>
                <a:spcPts val="3059"/>
              </a:lnSpc>
              <a:buFont typeface="Arial"/>
              <a:buChar char="•"/>
            </a:pPr>
            <a:r>
              <a:rPr lang="en-US" sz="2000" dirty="0">
                <a:solidFill>
                  <a:srgbClr val="000000"/>
                </a:solidFill>
                <a:latin typeface="Telegraf"/>
              </a:rPr>
              <a:t>increase </a:t>
            </a:r>
            <a:r>
              <a:rPr lang="en-US" sz="2000" b="1" dirty="0">
                <a:solidFill>
                  <a:srgbClr val="000000"/>
                </a:solidFill>
                <a:latin typeface="Telegraf"/>
              </a:rPr>
              <a:t>evidence-based prevention curricula and training</a:t>
            </a:r>
            <a:r>
              <a:rPr lang="en-US" sz="2000" dirty="0">
                <a:solidFill>
                  <a:srgbClr val="000000"/>
                </a:solidFill>
                <a:latin typeface="Telegraf"/>
              </a:rPr>
              <a:t> programs to communities and schools</a:t>
            </a:r>
          </a:p>
          <a:p>
            <a:pPr marL="471805" lvl="1" indent="-235585">
              <a:lnSpc>
                <a:spcPts val="3059"/>
              </a:lnSpc>
              <a:buFont typeface="Arial"/>
              <a:buChar char="•"/>
            </a:pPr>
            <a:r>
              <a:rPr lang="en-US" sz="2000" b="1" dirty="0">
                <a:solidFill>
                  <a:srgbClr val="000000"/>
                </a:solidFill>
                <a:latin typeface="Telegraf"/>
              </a:rPr>
              <a:t>harm reduction services</a:t>
            </a:r>
            <a:r>
              <a:rPr lang="en-US" sz="2000" dirty="0">
                <a:solidFill>
                  <a:srgbClr val="000000"/>
                </a:solidFill>
                <a:latin typeface="Telegraf"/>
              </a:rPr>
              <a:t>, including drug checking services, as well as peer support mechanisms to minimize health risks for people who use drugs</a:t>
            </a:r>
          </a:p>
        </p:txBody>
      </p:sp>
      <p:pic>
        <p:nvPicPr>
          <p:cNvPr id="10" name="Picture 10"/>
          <p:cNvPicPr>
            <a:picLocks noChangeAspect="1"/>
          </p:cNvPicPr>
          <p:nvPr/>
        </p:nvPicPr>
        <p:blipFill>
          <a:blip r:embed="rId3"/>
          <a:stretch>
            <a:fillRect/>
          </a:stretch>
        </p:blipFill>
        <p:spPr>
          <a:xfrm>
            <a:off x="9388782" y="4490649"/>
            <a:ext cx="9431484" cy="3812194"/>
          </a:xfrm>
          <a:prstGeom prst="rect">
            <a:avLst/>
          </a:prstGeom>
        </p:spPr>
      </p:pic>
      <p:sp>
        <p:nvSpPr>
          <p:cNvPr id="16" name="Freeform 10">
            <a:extLst>
              <a:ext uri="{FF2B5EF4-FFF2-40B4-BE49-F238E27FC236}">
                <a16:creationId xmlns:a16="http://schemas.microsoft.com/office/drawing/2014/main" id="{F970AD30-F964-658E-1F3C-80CE3E906B67}"/>
              </a:ext>
            </a:extLst>
          </p:cNvPr>
          <p:cNvSpPr/>
          <p:nvPr/>
        </p:nvSpPr>
        <p:spPr>
          <a:xfrm>
            <a:off x="16374747" y="-2955"/>
            <a:ext cx="981600" cy="960034"/>
          </a:xfrm>
          <a:custGeom>
            <a:avLst/>
            <a:gdLst/>
            <a:ahLst/>
            <a:cxnLst/>
            <a:rect l="l" t="t" r="r" b="b"/>
            <a:pathLst>
              <a:path w="1466835" h="1466835">
                <a:moveTo>
                  <a:pt x="0" y="0"/>
                </a:moveTo>
                <a:lnTo>
                  <a:pt x="1466835" y="0"/>
                </a:lnTo>
                <a:lnTo>
                  <a:pt x="1466835" y="1466835"/>
                </a:lnTo>
                <a:lnTo>
                  <a:pt x="0" y="1466835"/>
                </a:lnTo>
                <a:lnTo>
                  <a:pt x="0" y="0"/>
                </a:lnTo>
                <a:close/>
              </a:path>
            </a:pathLst>
          </a:custGeom>
          <a:blipFill>
            <a:blip r:embed="rId4"/>
            <a:stretch>
              <a:fillRect/>
            </a:stretch>
          </a:blipFill>
        </p:spPr>
        <p:txBody>
          <a:bodyPr/>
          <a:lstStyle/>
          <a:p>
            <a:endParaRPr lang="en-US"/>
          </a:p>
        </p:txBody>
      </p:sp>
      <p:sp>
        <p:nvSpPr>
          <p:cNvPr id="18" name="Freeform 11">
            <a:extLst>
              <a:ext uri="{FF2B5EF4-FFF2-40B4-BE49-F238E27FC236}">
                <a16:creationId xmlns:a16="http://schemas.microsoft.com/office/drawing/2014/main" id="{86F73993-872F-698C-A3F2-1BA87816E1CF}"/>
              </a:ext>
            </a:extLst>
          </p:cNvPr>
          <p:cNvSpPr/>
          <p:nvPr/>
        </p:nvSpPr>
        <p:spPr>
          <a:xfrm>
            <a:off x="15091966" y="95870"/>
            <a:ext cx="1140753" cy="730035"/>
          </a:xfrm>
          <a:custGeom>
            <a:avLst/>
            <a:gdLst/>
            <a:ahLst/>
            <a:cxnLst/>
            <a:rect l="l" t="t" r="r" b="b"/>
            <a:pathLst>
              <a:path w="1701469" h="1118223">
                <a:moveTo>
                  <a:pt x="0" y="0"/>
                </a:moveTo>
                <a:lnTo>
                  <a:pt x="1701469" y="0"/>
                </a:lnTo>
                <a:lnTo>
                  <a:pt x="1701469" y="1118223"/>
                </a:lnTo>
                <a:lnTo>
                  <a:pt x="0" y="1118223"/>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8289322" cy="10391354"/>
          </a:xfrm>
          <a:prstGeom prst="rect">
            <a:avLst/>
          </a:prstGeom>
          <a:solidFill>
            <a:srgbClr val="E3EDA6"/>
          </a:solidFill>
        </p:spPr>
        <p:txBody>
          <a:bodyPr/>
          <a:lstStyle/>
          <a:p>
            <a:endParaRPr lang="en-US"/>
          </a:p>
        </p:txBody>
      </p:sp>
      <p:sp>
        <p:nvSpPr>
          <p:cNvPr id="3" name="AutoShape 3"/>
          <p:cNvSpPr/>
          <p:nvPr/>
        </p:nvSpPr>
        <p:spPr>
          <a:xfrm>
            <a:off x="1028700" y="4188724"/>
            <a:ext cx="6141202" cy="57670"/>
          </a:xfrm>
          <a:prstGeom prst="rect">
            <a:avLst/>
          </a:prstGeom>
          <a:solidFill>
            <a:srgbClr val="FFFFFF"/>
          </a:solidFill>
          <a:ln w="219075" cap="sq">
            <a:solidFill>
              <a:srgbClr val="FFFFFF"/>
            </a:solidFill>
            <a:prstDash val="solid"/>
            <a:miter/>
          </a:ln>
        </p:spPr>
        <p:txBody>
          <a:bodyPr/>
          <a:lstStyle/>
          <a:p>
            <a:endParaRPr lang="en-US"/>
          </a:p>
        </p:txBody>
      </p:sp>
      <p:grpSp>
        <p:nvGrpSpPr>
          <p:cNvPr id="4" name="Group 4"/>
          <p:cNvGrpSpPr/>
          <p:nvPr/>
        </p:nvGrpSpPr>
        <p:grpSpPr>
          <a:xfrm>
            <a:off x="1074060" y="1327388"/>
            <a:ext cx="6141202" cy="2601119"/>
            <a:chOff x="0" y="0"/>
            <a:chExt cx="8188269" cy="3468158"/>
          </a:xfrm>
        </p:grpSpPr>
        <p:sp>
          <p:nvSpPr>
            <p:cNvPr id="5" name="TextBox 5"/>
            <p:cNvSpPr txBox="1"/>
            <p:nvPr/>
          </p:nvSpPr>
          <p:spPr>
            <a:xfrm>
              <a:off x="0" y="-76200"/>
              <a:ext cx="8188269" cy="1600200"/>
            </a:xfrm>
            <a:prstGeom prst="rect">
              <a:avLst/>
            </a:prstGeom>
          </p:spPr>
          <p:txBody>
            <a:bodyPr lIns="0" tIns="0" rIns="0" bIns="0" rtlCol="0" anchor="t">
              <a:spAutoFit/>
            </a:bodyPr>
            <a:lstStyle/>
            <a:p>
              <a:pPr>
                <a:lnSpc>
                  <a:spcPts val="9000"/>
                </a:lnSpc>
              </a:pPr>
              <a:r>
                <a:rPr lang="en-US" sz="7500">
                  <a:solidFill>
                    <a:srgbClr val="105661"/>
                  </a:solidFill>
                  <a:latin typeface="Telegraf Bold"/>
                </a:rPr>
                <a:t>Challenge 7</a:t>
              </a:r>
            </a:p>
          </p:txBody>
        </p:sp>
        <p:sp>
          <p:nvSpPr>
            <p:cNvPr id="6" name="TextBox 6"/>
            <p:cNvSpPr txBox="1"/>
            <p:nvPr/>
          </p:nvSpPr>
          <p:spPr>
            <a:xfrm>
              <a:off x="0" y="1724025"/>
              <a:ext cx="8188269" cy="1744133"/>
            </a:xfrm>
            <a:prstGeom prst="rect">
              <a:avLst/>
            </a:prstGeom>
          </p:spPr>
          <p:txBody>
            <a:bodyPr lIns="0" tIns="0" rIns="0" bIns="0" rtlCol="0" anchor="t">
              <a:spAutoFit/>
            </a:bodyPr>
            <a:lstStyle/>
            <a:p>
              <a:pPr>
                <a:lnSpc>
                  <a:spcPts val="3500"/>
                </a:lnSpc>
                <a:spcBef>
                  <a:spcPct val="0"/>
                </a:spcBef>
              </a:pPr>
              <a:r>
                <a:rPr lang="en-US" sz="2500">
                  <a:solidFill>
                    <a:srgbClr val="105661"/>
                  </a:solidFill>
                  <a:latin typeface="Telegraf"/>
                </a:rPr>
                <a:t>Low availability of internationally controlled substances for medical and scientific purposes</a:t>
              </a:r>
            </a:p>
          </p:txBody>
        </p:sp>
      </p:grpSp>
      <p:sp>
        <p:nvSpPr>
          <p:cNvPr id="7" name="TextBox 7"/>
          <p:cNvSpPr txBox="1"/>
          <p:nvPr/>
        </p:nvSpPr>
        <p:spPr>
          <a:xfrm>
            <a:off x="8471648" y="65462"/>
            <a:ext cx="9604834" cy="2045816"/>
          </a:xfrm>
          <a:prstGeom prst="rect">
            <a:avLst/>
          </a:prstGeom>
        </p:spPr>
        <p:txBody>
          <a:bodyPr wrap="square" lIns="0" tIns="0" rIns="0" bIns="0" rtlCol="0" anchor="t">
            <a:spAutoFit/>
          </a:bodyPr>
          <a:lstStyle/>
          <a:p>
            <a:pPr>
              <a:lnSpc>
                <a:spcPts val="3824"/>
              </a:lnSpc>
            </a:pPr>
            <a:r>
              <a:rPr lang="en-US" sz="2700" dirty="0">
                <a:solidFill>
                  <a:srgbClr val="094E5E"/>
                </a:solidFill>
                <a:latin typeface="Telegraf Bold"/>
              </a:rPr>
              <a:t>Progress made: </a:t>
            </a:r>
            <a:endParaRPr lang="en-US" sz="2731" dirty="0">
              <a:solidFill>
                <a:srgbClr val="094E5E"/>
              </a:solidFill>
              <a:latin typeface="Telegraf Bold"/>
            </a:endParaRPr>
          </a:p>
          <a:p>
            <a:pPr marL="471805" lvl="1" indent="-235585">
              <a:lnSpc>
                <a:spcPts val="3059"/>
              </a:lnSpc>
              <a:buFont typeface="Arial"/>
              <a:buChar char="•"/>
            </a:pPr>
            <a:r>
              <a:rPr lang="en-US" sz="2000" dirty="0">
                <a:solidFill>
                  <a:srgbClr val="000000"/>
                </a:solidFill>
                <a:latin typeface="Telegraf"/>
              </a:rPr>
              <a:t>adoption of laws or policies that facilitate access to </a:t>
            </a:r>
            <a:r>
              <a:rPr lang="en-US" sz="2000" b="1" dirty="0">
                <a:solidFill>
                  <a:srgbClr val="000000"/>
                </a:solidFill>
                <a:latin typeface="Telegraf"/>
              </a:rPr>
              <a:t>cannabis-based medicines </a:t>
            </a:r>
            <a:r>
              <a:rPr lang="en-US" sz="2000" dirty="0">
                <a:solidFill>
                  <a:srgbClr val="000000"/>
                </a:solidFill>
                <a:latin typeface="Telegraf"/>
              </a:rPr>
              <a:t>in at least 18 countries since 2019</a:t>
            </a:r>
          </a:p>
          <a:p>
            <a:pPr marL="471805" lvl="1" indent="-235585">
              <a:lnSpc>
                <a:spcPts val="3059"/>
              </a:lnSpc>
              <a:buFont typeface="Arial"/>
              <a:buChar char="•"/>
            </a:pPr>
            <a:r>
              <a:rPr lang="en-US" sz="2000" dirty="0">
                <a:solidFill>
                  <a:srgbClr val="000000"/>
                </a:solidFill>
                <a:latin typeface="Telegraf"/>
              </a:rPr>
              <a:t>evolving therapeutic use of </a:t>
            </a:r>
            <a:r>
              <a:rPr lang="en-US" sz="2000" b="1" dirty="0">
                <a:solidFill>
                  <a:srgbClr val="000000"/>
                </a:solidFill>
                <a:latin typeface="Telegraf"/>
              </a:rPr>
              <a:t>psychedelic substances </a:t>
            </a:r>
            <a:r>
              <a:rPr lang="en-US" sz="2000" dirty="0">
                <a:solidFill>
                  <a:srgbClr val="000000"/>
                </a:solidFill>
                <a:latin typeface="Telegraf"/>
              </a:rPr>
              <a:t>for various illnesses, with over 450 clinical trials worldwide</a:t>
            </a:r>
          </a:p>
        </p:txBody>
      </p:sp>
      <p:sp>
        <p:nvSpPr>
          <p:cNvPr id="8" name="TextBox 8"/>
          <p:cNvSpPr txBox="1"/>
          <p:nvPr/>
        </p:nvSpPr>
        <p:spPr>
          <a:xfrm>
            <a:off x="8471648" y="2475633"/>
            <a:ext cx="9604835" cy="4835426"/>
          </a:xfrm>
          <a:prstGeom prst="rect">
            <a:avLst/>
          </a:prstGeom>
        </p:spPr>
        <p:txBody>
          <a:bodyPr wrap="square" lIns="0" tIns="0" rIns="0" bIns="0" rtlCol="0" anchor="t">
            <a:spAutoFit/>
          </a:bodyPr>
          <a:lstStyle/>
          <a:p>
            <a:pPr>
              <a:lnSpc>
                <a:spcPts val="3824"/>
              </a:lnSpc>
            </a:pPr>
            <a:r>
              <a:rPr lang="en-US" sz="2700" dirty="0">
                <a:solidFill>
                  <a:srgbClr val="094E5E"/>
                </a:solidFill>
                <a:latin typeface="Telegraf Bold"/>
              </a:rPr>
              <a:t>Challenges encountered: </a:t>
            </a:r>
            <a:endParaRPr lang="en-US" sz="2731" dirty="0">
              <a:solidFill>
                <a:srgbClr val="094E5E"/>
              </a:solidFill>
              <a:latin typeface="Telegraf Bold"/>
            </a:endParaRPr>
          </a:p>
          <a:p>
            <a:pPr marL="471805" lvl="1" indent="-235585">
              <a:lnSpc>
                <a:spcPts val="3059"/>
              </a:lnSpc>
              <a:buFont typeface="Arial"/>
              <a:buChar char="•"/>
            </a:pPr>
            <a:r>
              <a:rPr lang="en-US" sz="2000" dirty="0">
                <a:solidFill>
                  <a:srgbClr val="000000"/>
                </a:solidFill>
                <a:latin typeface="Telegraf"/>
              </a:rPr>
              <a:t>over 82% of the global population has access to less than 17% of the world’s morphine-based medicines</a:t>
            </a:r>
          </a:p>
          <a:p>
            <a:pPr marL="471805" lvl="1" indent="-235585">
              <a:lnSpc>
                <a:spcPts val="3059"/>
              </a:lnSpc>
              <a:buFont typeface="Arial"/>
              <a:buChar char="•"/>
            </a:pPr>
            <a:r>
              <a:rPr lang="en-US" sz="2000" dirty="0">
                <a:solidFill>
                  <a:srgbClr val="000000"/>
                </a:solidFill>
                <a:latin typeface="Telegraf"/>
              </a:rPr>
              <a:t>40-fold </a:t>
            </a:r>
            <a:r>
              <a:rPr lang="en-US" sz="2000" b="1" dirty="0">
                <a:solidFill>
                  <a:srgbClr val="000000"/>
                </a:solidFill>
                <a:latin typeface="Telegraf"/>
              </a:rPr>
              <a:t>difference in the availability of opioids for pain management and palliative care </a:t>
            </a:r>
            <a:r>
              <a:rPr lang="en-US" sz="2000" dirty="0">
                <a:solidFill>
                  <a:srgbClr val="000000"/>
                </a:solidFill>
                <a:latin typeface="Telegraf"/>
              </a:rPr>
              <a:t>between high-income and low and middle-income countries, partly due to strict controls</a:t>
            </a:r>
          </a:p>
          <a:p>
            <a:pPr marL="471805" lvl="1" indent="-235585">
              <a:lnSpc>
                <a:spcPts val="3059"/>
              </a:lnSpc>
              <a:buFont typeface="Arial"/>
              <a:buChar char="•"/>
            </a:pPr>
            <a:r>
              <a:rPr lang="en-US" sz="2000" dirty="0">
                <a:solidFill>
                  <a:srgbClr val="000000"/>
                </a:solidFill>
                <a:latin typeface="Telegraf"/>
              </a:rPr>
              <a:t>complicated drug procurement procedures and supply chain challenges </a:t>
            </a:r>
          </a:p>
          <a:p>
            <a:pPr marL="471805" lvl="1" indent="-235585">
              <a:lnSpc>
                <a:spcPts val="3059"/>
              </a:lnSpc>
              <a:buFont typeface="Arial"/>
              <a:buChar char="•"/>
            </a:pPr>
            <a:r>
              <a:rPr lang="en-US" sz="2000" dirty="0">
                <a:solidFill>
                  <a:srgbClr val="000000"/>
                </a:solidFill>
                <a:latin typeface="Telegraf"/>
              </a:rPr>
              <a:t>factors such as "opioid phobia," cultural bias, fear of diversion towards the unregulated market, stigma reported by patients, lack of community knowledge, and insufficient funding for advocacy and awareness raising</a:t>
            </a:r>
          </a:p>
          <a:p>
            <a:pPr marL="471805" lvl="1" indent="-235585">
              <a:lnSpc>
                <a:spcPts val="3059"/>
              </a:lnSpc>
              <a:buFont typeface="Arial"/>
              <a:buChar char="•"/>
            </a:pPr>
            <a:r>
              <a:rPr lang="en-US" sz="2000" dirty="0">
                <a:solidFill>
                  <a:srgbClr val="000000"/>
                </a:solidFill>
                <a:latin typeface="Telegraf"/>
              </a:rPr>
              <a:t>civil society emphasized the need for proper research, data collection, and analysis, including documenting treatment effectiveness</a:t>
            </a:r>
          </a:p>
        </p:txBody>
      </p:sp>
      <p:sp>
        <p:nvSpPr>
          <p:cNvPr id="9" name="TextBox 9"/>
          <p:cNvSpPr txBox="1"/>
          <p:nvPr/>
        </p:nvSpPr>
        <p:spPr>
          <a:xfrm>
            <a:off x="8431484" y="7671979"/>
            <a:ext cx="9806541" cy="2443361"/>
          </a:xfrm>
          <a:prstGeom prst="rect">
            <a:avLst/>
          </a:prstGeom>
        </p:spPr>
        <p:txBody>
          <a:bodyPr wrap="square" lIns="0" tIns="0" rIns="0" bIns="0" rtlCol="0" anchor="t">
            <a:spAutoFit/>
          </a:bodyPr>
          <a:lstStyle/>
          <a:p>
            <a:pPr>
              <a:lnSpc>
                <a:spcPts val="3824"/>
              </a:lnSpc>
            </a:pPr>
            <a:r>
              <a:rPr lang="en-US" sz="2700" dirty="0">
                <a:solidFill>
                  <a:srgbClr val="094E5E"/>
                </a:solidFill>
                <a:latin typeface="Telegraf Bold"/>
              </a:rPr>
              <a:t>NGO responses: </a:t>
            </a:r>
            <a:endParaRPr lang="en-US" dirty="0"/>
          </a:p>
          <a:p>
            <a:pPr marL="471805" lvl="1" indent="-235585">
              <a:lnSpc>
                <a:spcPts val="3059"/>
              </a:lnSpc>
              <a:buFont typeface="Arial"/>
              <a:buChar char="•"/>
            </a:pPr>
            <a:r>
              <a:rPr lang="en-US" sz="2000" dirty="0">
                <a:solidFill>
                  <a:srgbClr val="000000"/>
                </a:solidFill>
                <a:latin typeface="Telegraf"/>
              </a:rPr>
              <a:t>advocating for the availability of prescription pain medications for patients who need them, including through the provision of safer supply programs</a:t>
            </a:r>
          </a:p>
          <a:p>
            <a:pPr marL="471805" lvl="1" indent="-235585">
              <a:lnSpc>
                <a:spcPts val="3059"/>
              </a:lnSpc>
              <a:buFont typeface="Arial"/>
              <a:buChar char="•"/>
            </a:pPr>
            <a:r>
              <a:rPr lang="en-US" sz="2000" dirty="0">
                <a:solidFill>
                  <a:srgbClr val="000000"/>
                </a:solidFill>
                <a:latin typeface="Telegraf"/>
              </a:rPr>
              <a:t>when facing </a:t>
            </a:r>
            <a:r>
              <a:rPr lang="en-US" sz="2000" b="1" dirty="0">
                <a:solidFill>
                  <a:srgbClr val="000000"/>
                </a:solidFill>
                <a:latin typeface="Telegraf"/>
              </a:rPr>
              <a:t>humanitarian crisis, violence, repression, hostility, and war</a:t>
            </a:r>
            <a:r>
              <a:rPr lang="en-US" sz="2000" dirty="0">
                <a:solidFill>
                  <a:srgbClr val="000000"/>
                </a:solidFill>
                <a:latin typeface="Telegraf"/>
              </a:rPr>
              <a:t>, it is often NGOs  that come up with solutions to continue </a:t>
            </a:r>
            <a:r>
              <a:rPr lang="en-US" sz="2000" b="1" dirty="0">
                <a:solidFill>
                  <a:srgbClr val="000000"/>
                </a:solidFill>
                <a:latin typeface="Telegraf"/>
              </a:rPr>
              <a:t>delivering vital drug services </a:t>
            </a:r>
            <a:r>
              <a:rPr lang="en-US" sz="2000" dirty="0">
                <a:solidFill>
                  <a:srgbClr val="000000"/>
                </a:solidFill>
                <a:latin typeface="Telegraf"/>
              </a:rPr>
              <a:t>(e.g. Ukraine)</a:t>
            </a:r>
          </a:p>
        </p:txBody>
      </p:sp>
      <p:pic>
        <p:nvPicPr>
          <p:cNvPr id="10" name="Picture 10"/>
          <p:cNvPicPr>
            <a:picLocks noChangeAspect="1"/>
          </p:cNvPicPr>
          <p:nvPr/>
        </p:nvPicPr>
        <p:blipFill>
          <a:blip r:embed="rId3"/>
          <a:stretch>
            <a:fillRect/>
          </a:stretch>
        </p:blipFill>
        <p:spPr>
          <a:xfrm>
            <a:off x="-459445" y="4653691"/>
            <a:ext cx="9208213" cy="3774982"/>
          </a:xfrm>
          <a:prstGeom prst="rect">
            <a:avLst/>
          </a:prstGeom>
        </p:spPr>
      </p:pic>
      <p:sp>
        <p:nvSpPr>
          <p:cNvPr id="12" name="Freeform 8">
            <a:extLst>
              <a:ext uri="{FF2B5EF4-FFF2-40B4-BE49-F238E27FC236}">
                <a16:creationId xmlns:a16="http://schemas.microsoft.com/office/drawing/2014/main" id="{3DDDCB0C-EF13-FE12-E42B-3DF4276FFA87}"/>
              </a:ext>
            </a:extLst>
          </p:cNvPr>
          <p:cNvSpPr/>
          <p:nvPr/>
        </p:nvSpPr>
        <p:spPr>
          <a:xfrm>
            <a:off x="2029894" y="8943225"/>
            <a:ext cx="878443" cy="878443"/>
          </a:xfrm>
          <a:custGeom>
            <a:avLst/>
            <a:gdLst/>
            <a:ahLst/>
            <a:cxnLst/>
            <a:rect l="l" t="t" r="r" b="b"/>
            <a:pathLst>
              <a:path w="878443" h="878443">
                <a:moveTo>
                  <a:pt x="0" y="0"/>
                </a:moveTo>
                <a:lnTo>
                  <a:pt x="878443" y="0"/>
                </a:lnTo>
                <a:lnTo>
                  <a:pt x="878443" y="878443"/>
                </a:lnTo>
                <a:lnTo>
                  <a:pt x="0" y="878443"/>
                </a:lnTo>
                <a:lnTo>
                  <a:pt x="0" y="0"/>
                </a:lnTo>
                <a:close/>
              </a:path>
            </a:pathLst>
          </a:custGeom>
          <a:blipFill>
            <a:blip r:embed="rId4"/>
            <a:stretch>
              <a:fillRect/>
            </a:stretch>
          </a:blipFill>
        </p:spPr>
        <p:txBody>
          <a:bodyPr/>
          <a:lstStyle/>
          <a:p>
            <a:endParaRPr lang="en-US"/>
          </a:p>
        </p:txBody>
      </p:sp>
      <p:sp>
        <p:nvSpPr>
          <p:cNvPr id="14" name="Freeform 9">
            <a:extLst>
              <a:ext uri="{FF2B5EF4-FFF2-40B4-BE49-F238E27FC236}">
                <a16:creationId xmlns:a16="http://schemas.microsoft.com/office/drawing/2014/main" id="{7A8E5711-09D8-D0EB-0776-FE0B41F9B5A9}"/>
              </a:ext>
            </a:extLst>
          </p:cNvPr>
          <p:cNvSpPr/>
          <p:nvPr/>
        </p:nvSpPr>
        <p:spPr>
          <a:xfrm>
            <a:off x="628829" y="9047612"/>
            <a:ext cx="1018958" cy="669670"/>
          </a:xfrm>
          <a:custGeom>
            <a:avLst/>
            <a:gdLst/>
            <a:ahLst/>
            <a:cxnLst/>
            <a:rect l="l" t="t" r="r" b="b"/>
            <a:pathLst>
              <a:path w="1018958" h="669670">
                <a:moveTo>
                  <a:pt x="0" y="0"/>
                </a:moveTo>
                <a:lnTo>
                  <a:pt x="1018958" y="0"/>
                </a:lnTo>
                <a:lnTo>
                  <a:pt x="1018958" y="669669"/>
                </a:lnTo>
                <a:lnTo>
                  <a:pt x="0" y="669669"/>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998678" y="-104354"/>
            <a:ext cx="8289322" cy="10391354"/>
          </a:xfrm>
          <a:prstGeom prst="rect">
            <a:avLst/>
          </a:prstGeom>
          <a:solidFill>
            <a:srgbClr val="81D1FD"/>
          </a:solidFill>
        </p:spPr>
        <p:txBody>
          <a:bodyPr/>
          <a:lstStyle/>
          <a:p>
            <a:endParaRPr lang="en-US"/>
          </a:p>
        </p:txBody>
      </p:sp>
      <p:sp>
        <p:nvSpPr>
          <p:cNvPr id="3" name="AutoShape 3"/>
          <p:cNvSpPr/>
          <p:nvPr/>
        </p:nvSpPr>
        <p:spPr>
          <a:xfrm>
            <a:off x="11027378" y="4134548"/>
            <a:ext cx="6141202" cy="57670"/>
          </a:xfrm>
          <a:prstGeom prst="rect">
            <a:avLst/>
          </a:prstGeom>
          <a:solidFill>
            <a:srgbClr val="FFFFFF"/>
          </a:solidFill>
          <a:ln w="219075" cap="sq">
            <a:solidFill>
              <a:srgbClr val="FFFFFF"/>
            </a:solidFill>
            <a:prstDash val="solid"/>
            <a:miter/>
          </a:ln>
        </p:spPr>
        <p:txBody>
          <a:bodyPr/>
          <a:lstStyle/>
          <a:p>
            <a:endParaRPr lang="en-US"/>
          </a:p>
        </p:txBody>
      </p:sp>
      <p:grpSp>
        <p:nvGrpSpPr>
          <p:cNvPr id="4" name="Group 4"/>
          <p:cNvGrpSpPr/>
          <p:nvPr/>
        </p:nvGrpSpPr>
        <p:grpSpPr>
          <a:xfrm>
            <a:off x="11072738" y="1223034"/>
            <a:ext cx="6141202" cy="2601119"/>
            <a:chOff x="0" y="0"/>
            <a:chExt cx="8188269" cy="3468158"/>
          </a:xfrm>
        </p:grpSpPr>
        <p:sp>
          <p:nvSpPr>
            <p:cNvPr id="5" name="TextBox 5"/>
            <p:cNvSpPr txBox="1"/>
            <p:nvPr/>
          </p:nvSpPr>
          <p:spPr>
            <a:xfrm>
              <a:off x="0" y="-76200"/>
              <a:ext cx="8188269" cy="1600200"/>
            </a:xfrm>
            <a:prstGeom prst="rect">
              <a:avLst/>
            </a:prstGeom>
          </p:spPr>
          <p:txBody>
            <a:bodyPr lIns="0" tIns="0" rIns="0" bIns="0" rtlCol="0" anchor="t">
              <a:spAutoFit/>
            </a:bodyPr>
            <a:lstStyle/>
            <a:p>
              <a:pPr>
                <a:lnSpc>
                  <a:spcPts val="9000"/>
                </a:lnSpc>
              </a:pPr>
              <a:r>
                <a:rPr lang="en-US" sz="7500">
                  <a:solidFill>
                    <a:srgbClr val="105661"/>
                  </a:solidFill>
                  <a:latin typeface="Telegraf Bold"/>
                </a:rPr>
                <a:t>Challenge 8</a:t>
              </a:r>
            </a:p>
          </p:txBody>
        </p:sp>
        <p:sp>
          <p:nvSpPr>
            <p:cNvPr id="6" name="TextBox 6"/>
            <p:cNvSpPr txBox="1"/>
            <p:nvPr/>
          </p:nvSpPr>
          <p:spPr>
            <a:xfrm>
              <a:off x="0" y="1724025"/>
              <a:ext cx="8188269" cy="1744133"/>
            </a:xfrm>
            <a:prstGeom prst="rect">
              <a:avLst/>
            </a:prstGeom>
          </p:spPr>
          <p:txBody>
            <a:bodyPr lIns="0" tIns="0" rIns="0" bIns="0" rtlCol="0" anchor="t">
              <a:spAutoFit/>
            </a:bodyPr>
            <a:lstStyle/>
            <a:p>
              <a:pPr>
                <a:lnSpc>
                  <a:spcPts val="3500"/>
                </a:lnSpc>
                <a:spcBef>
                  <a:spcPct val="0"/>
                </a:spcBef>
              </a:pPr>
              <a:r>
                <a:rPr lang="en-US" sz="2500">
                  <a:solidFill>
                    <a:srgbClr val="105661"/>
                  </a:solidFill>
                  <a:latin typeface="Telegraf"/>
                </a:rPr>
                <a:t>Increasing links between drug trafficking, corruption and other forms of organized crime</a:t>
              </a:r>
            </a:p>
          </p:txBody>
        </p:sp>
      </p:grpSp>
      <p:sp>
        <p:nvSpPr>
          <p:cNvPr id="7" name="TextBox 7"/>
          <p:cNvSpPr txBox="1"/>
          <p:nvPr/>
        </p:nvSpPr>
        <p:spPr>
          <a:xfrm>
            <a:off x="1216049" y="828991"/>
            <a:ext cx="6797763" cy="3244671"/>
          </a:xfrm>
          <a:prstGeom prst="rect">
            <a:avLst/>
          </a:prstGeom>
        </p:spPr>
        <p:txBody>
          <a:bodyPr lIns="0" tIns="0" rIns="0" bIns="0" rtlCol="0" anchor="t">
            <a:spAutoFit/>
          </a:bodyPr>
          <a:lstStyle/>
          <a:p>
            <a:pPr>
              <a:lnSpc>
                <a:spcPts val="3824"/>
              </a:lnSpc>
            </a:pPr>
            <a:r>
              <a:rPr lang="en-US" sz="2731">
                <a:solidFill>
                  <a:srgbClr val="094E5E"/>
                </a:solidFill>
                <a:latin typeface="Telegraf Bold"/>
              </a:rPr>
              <a:t>Progress made: </a:t>
            </a:r>
          </a:p>
          <a:p>
            <a:pPr marL="471805" lvl="1" indent="-235585">
              <a:lnSpc>
                <a:spcPts val="3059"/>
              </a:lnSpc>
              <a:buFont typeface="Arial"/>
              <a:buChar char="•"/>
            </a:pPr>
            <a:r>
              <a:rPr lang="en-US" sz="2150">
                <a:solidFill>
                  <a:srgbClr val="000000"/>
                </a:solidFill>
                <a:latin typeface="Telegraf"/>
              </a:rPr>
              <a:t>respondents from Africa and Asia-Pacific saw some progress made</a:t>
            </a:r>
          </a:p>
          <a:p>
            <a:pPr marL="471805" lvl="1" indent="-235585">
              <a:lnSpc>
                <a:spcPts val="3059"/>
              </a:lnSpc>
              <a:buFont typeface="Arial"/>
              <a:buChar char="•"/>
            </a:pPr>
            <a:r>
              <a:rPr lang="en-US" sz="2150">
                <a:solidFill>
                  <a:srgbClr val="000000"/>
                </a:solidFill>
                <a:latin typeface="Telegraf"/>
              </a:rPr>
              <a:t>respondents from Europe, North America, Latin America and the Caribbean saw regression</a:t>
            </a:r>
          </a:p>
          <a:p>
            <a:pPr marL="471805" lvl="1" indent="-235585">
              <a:lnSpc>
                <a:spcPts val="3059"/>
              </a:lnSpc>
              <a:buFont typeface="Arial"/>
              <a:buChar char="•"/>
            </a:pPr>
            <a:r>
              <a:rPr lang="en-US" sz="2150">
                <a:solidFill>
                  <a:srgbClr val="000000"/>
                </a:solidFill>
                <a:latin typeface="Telegraf"/>
              </a:rPr>
              <a:t>increased awareness among the public about corruption and other forms of organized crime</a:t>
            </a:r>
          </a:p>
          <a:p>
            <a:pPr marL="471805" lvl="1" indent="-235585">
              <a:lnSpc>
                <a:spcPts val="3059"/>
              </a:lnSpc>
              <a:buFont typeface="Arial"/>
              <a:buChar char="•"/>
            </a:pPr>
            <a:endParaRPr lang="en-US" sz="2185">
              <a:solidFill>
                <a:srgbClr val="000000"/>
              </a:solidFill>
              <a:latin typeface="Telegraf"/>
            </a:endParaRPr>
          </a:p>
        </p:txBody>
      </p:sp>
      <p:sp>
        <p:nvSpPr>
          <p:cNvPr id="8" name="TextBox 8"/>
          <p:cNvSpPr txBox="1"/>
          <p:nvPr/>
        </p:nvSpPr>
        <p:spPr>
          <a:xfrm>
            <a:off x="1216049" y="3949457"/>
            <a:ext cx="6797763" cy="2847126"/>
          </a:xfrm>
          <a:prstGeom prst="rect">
            <a:avLst/>
          </a:prstGeom>
        </p:spPr>
        <p:txBody>
          <a:bodyPr lIns="0" tIns="0" rIns="0" bIns="0" rtlCol="0" anchor="t">
            <a:spAutoFit/>
          </a:bodyPr>
          <a:lstStyle/>
          <a:p>
            <a:pPr>
              <a:lnSpc>
                <a:spcPts val="3824"/>
              </a:lnSpc>
            </a:pPr>
            <a:r>
              <a:rPr lang="en-US" sz="2700">
                <a:solidFill>
                  <a:srgbClr val="094E5E"/>
                </a:solidFill>
                <a:latin typeface="Telegraf Bold"/>
              </a:rPr>
              <a:t>Challenges encountered: </a:t>
            </a:r>
            <a:endParaRPr lang="en-US" sz="2731">
              <a:solidFill>
                <a:srgbClr val="094E5E"/>
              </a:solidFill>
              <a:latin typeface="Telegraf Bold"/>
            </a:endParaRPr>
          </a:p>
          <a:p>
            <a:pPr marL="471805" lvl="1" indent="-235585">
              <a:lnSpc>
                <a:spcPts val="3059"/>
              </a:lnSpc>
              <a:buFont typeface="Arial"/>
              <a:buChar char="•"/>
            </a:pPr>
            <a:r>
              <a:rPr lang="en-US" sz="2150">
                <a:solidFill>
                  <a:srgbClr val="000000"/>
                </a:solidFill>
                <a:latin typeface="Telegraf"/>
              </a:rPr>
              <a:t>corruption</a:t>
            </a:r>
          </a:p>
          <a:p>
            <a:pPr marL="471805" lvl="1" indent="-235585">
              <a:lnSpc>
                <a:spcPts val="3059"/>
              </a:lnSpc>
              <a:buFont typeface="Arial"/>
              <a:buChar char="•"/>
            </a:pPr>
            <a:r>
              <a:rPr lang="en-US" sz="2150">
                <a:solidFill>
                  <a:srgbClr val="000000"/>
                </a:solidFill>
                <a:latin typeface="Telegraf"/>
              </a:rPr>
              <a:t>rising levels of perceived violence associated with unregulated drug markets</a:t>
            </a:r>
          </a:p>
          <a:p>
            <a:pPr marL="471805" lvl="1" indent="-235585">
              <a:lnSpc>
                <a:spcPts val="3059"/>
              </a:lnSpc>
              <a:buFont typeface="Arial"/>
              <a:buChar char="•"/>
            </a:pPr>
            <a:r>
              <a:rPr lang="en-US" sz="2150">
                <a:solidFill>
                  <a:srgbClr val="000000"/>
                </a:solidFill>
                <a:latin typeface="Telegraf"/>
              </a:rPr>
              <a:t>Africa: lack of synergies between stakeholders</a:t>
            </a:r>
          </a:p>
          <a:p>
            <a:pPr marL="471805" lvl="1" indent="-235585">
              <a:lnSpc>
                <a:spcPts val="3059"/>
              </a:lnSpc>
              <a:buFont typeface="Arial"/>
              <a:buChar char="•"/>
            </a:pPr>
            <a:r>
              <a:rPr lang="en-US" sz="2150">
                <a:solidFill>
                  <a:srgbClr val="000000"/>
                </a:solidFill>
                <a:latin typeface="Telegraf"/>
              </a:rPr>
              <a:t>Europe: increased use of ICT by organized crime groups</a:t>
            </a:r>
          </a:p>
        </p:txBody>
      </p:sp>
      <p:sp>
        <p:nvSpPr>
          <p:cNvPr id="9" name="TextBox 9"/>
          <p:cNvSpPr txBox="1"/>
          <p:nvPr/>
        </p:nvSpPr>
        <p:spPr>
          <a:xfrm>
            <a:off x="1216049" y="7039654"/>
            <a:ext cx="6797763" cy="2448427"/>
          </a:xfrm>
          <a:prstGeom prst="rect">
            <a:avLst/>
          </a:prstGeom>
        </p:spPr>
        <p:txBody>
          <a:bodyPr lIns="0" tIns="0" rIns="0" bIns="0" rtlCol="0" anchor="t">
            <a:spAutoFit/>
          </a:bodyPr>
          <a:lstStyle/>
          <a:p>
            <a:pPr>
              <a:lnSpc>
                <a:spcPts val="3824"/>
              </a:lnSpc>
            </a:pPr>
            <a:r>
              <a:rPr lang="en-US" sz="2700" dirty="0">
                <a:solidFill>
                  <a:srgbClr val="094E5E"/>
                </a:solidFill>
                <a:latin typeface="Telegraf Bold"/>
              </a:rPr>
              <a:t>NGO responses: </a:t>
            </a:r>
            <a:endParaRPr lang="en-US" sz="2731" dirty="0">
              <a:solidFill>
                <a:srgbClr val="094E5E"/>
              </a:solidFill>
              <a:latin typeface="Telegraf Bold"/>
            </a:endParaRPr>
          </a:p>
          <a:p>
            <a:pPr marL="471805" lvl="1" indent="-235585">
              <a:lnSpc>
                <a:spcPts val="3059"/>
              </a:lnSpc>
              <a:buFont typeface="Arial"/>
              <a:buChar char="•"/>
            </a:pPr>
            <a:r>
              <a:rPr lang="en-US" sz="2150" dirty="0">
                <a:solidFill>
                  <a:srgbClr val="000000"/>
                </a:solidFill>
                <a:latin typeface="Telegraf"/>
              </a:rPr>
              <a:t>building resilience among youth from marginalized groups</a:t>
            </a:r>
          </a:p>
          <a:p>
            <a:pPr marL="471805" lvl="1" indent="-235585">
              <a:lnSpc>
                <a:spcPts val="3059"/>
              </a:lnSpc>
              <a:buFont typeface="Arial"/>
              <a:buChar char="•"/>
            </a:pPr>
            <a:r>
              <a:rPr lang="en-US" sz="2150" b="1" dirty="0">
                <a:solidFill>
                  <a:srgbClr val="000000"/>
                </a:solidFill>
                <a:latin typeface="Telegraf"/>
              </a:rPr>
              <a:t>increasing collaborations between stakeholders and networking on regional &amp; international levels</a:t>
            </a:r>
          </a:p>
        </p:txBody>
      </p:sp>
      <p:pic>
        <p:nvPicPr>
          <p:cNvPr id="10" name="Picture 10"/>
          <p:cNvPicPr>
            <a:picLocks noChangeAspect="1"/>
          </p:cNvPicPr>
          <p:nvPr/>
        </p:nvPicPr>
        <p:blipFill>
          <a:blip r:embed="rId3"/>
          <a:stretch>
            <a:fillRect/>
          </a:stretch>
        </p:blipFill>
        <p:spPr>
          <a:xfrm>
            <a:off x="9247430" y="4452133"/>
            <a:ext cx="9701098" cy="3857130"/>
          </a:xfrm>
          <a:prstGeom prst="rect">
            <a:avLst/>
          </a:prstGeom>
        </p:spPr>
      </p:pic>
      <p:sp>
        <p:nvSpPr>
          <p:cNvPr id="16" name="Freeform 10">
            <a:extLst>
              <a:ext uri="{FF2B5EF4-FFF2-40B4-BE49-F238E27FC236}">
                <a16:creationId xmlns:a16="http://schemas.microsoft.com/office/drawing/2014/main" id="{9DBB915B-8156-16F8-63E3-AB917777B8CB}"/>
              </a:ext>
            </a:extLst>
          </p:cNvPr>
          <p:cNvSpPr/>
          <p:nvPr/>
        </p:nvSpPr>
        <p:spPr>
          <a:xfrm>
            <a:off x="16374747" y="-2955"/>
            <a:ext cx="981600" cy="960034"/>
          </a:xfrm>
          <a:custGeom>
            <a:avLst/>
            <a:gdLst/>
            <a:ahLst/>
            <a:cxnLst/>
            <a:rect l="l" t="t" r="r" b="b"/>
            <a:pathLst>
              <a:path w="1466835" h="1466835">
                <a:moveTo>
                  <a:pt x="0" y="0"/>
                </a:moveTo>
                <a:lnTo>
                  <a:pt x="1466835" y="0"/>
                </a:lnTo>
                <a:lnTo>
                  <a:pt x="1466835" y="1466835"/>
                </a:lnTo>
                <a:lnTo>
                  <a:pt x="0" y="1466835"/>
                </a:lnTo>
                <a:lnTo>
                  <a:pt x="0" y="0"/>
                </a:lnTo>
                <a:close/>
              </a:path>
            </a:pathLst>
          </a:custGeom>
          <a:blipFill>
            <a:blip r:embed="rId4"/>
            <a:stretch>
              <a:fillRect/>
            </a:stretch>
          </a:blipFill>
        </p:spPr>
        <p:txBody>
          <a:bodyPr/>
          <a:lstStyle/>
          <a:p>
            <a:endParaRPr lang="en-US"/>
          </a:p>
        </p:txBody>
      </p:sp>
      <p:sp>
        <p:nvSpPr>
          <p:cNvPr id="18" name="Freeform 11">
            <a:extLst>
              <a:ext uri="{FF2B5EF4-FFF2-40B4-BE49-F238E27FC236}">
                <a16:creationId xmlns:a16="http://schemas.microsoft.com/office/drawing/2014/main" id="{4822BDDB-17BD-952E-3CEB-BF2246E7A46B}"/>
              </a:ext>
            </a:extLst>
          </p:cNvPr>
          <p:cNvSpPr/>
          <p:nvPr/>
        </p:nvSpPr>
        <p:spPr>
          <a:xfrm>
            <a:off x="15091966" y="95870"/>
            <a:ext cx="1140753" cy="730035"/>
          </a:xfrm>
          <a:custGeom>
            <a:avLst/>
            <a:gdLst/>
            <a:ahLst/>
            <a:cxnLst/>
            <a:rect l="l" t="t" r="r" b="b"/>
            <a:pathLst>
              <a:path w="1701469" h="1118223">
                <a:moveTo>
                  <a:pt x="0" y="0"/>
                </a:moveTo>
                <a:lnTo>
                  <a:pt x="1701469" y="0"/>
                </a:lnTo>
                <a:lnTo>
                  <a:pt x="1701469" y="1118223"/>
                </a:lnTo>
                <a:lnTo>
                  <a:pt x="0" y="1118223"/>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8289322" cy="10391354"/>
          </a:xfrm>
          <a:prstGeom prst="rect">
            <a:avLst/>
          </a:prstGeom>
          <a:solidFill>
            <a:srgbClr val="E3EDA6"/>
          </a:solidFill>
        </p:spPr>
        <p:txBody>
          <a:bodyPr/>
          <a:lstStyle/>
          <a:p>
            <a:endParaRPr lang="en-US"/>
          </a:p>
        </p:txBody>
      </p:sp>
      <p:sp>
        <p:nvSpPr>
          <p:cNvPr id="3" name="AutoShape 3"/>
          <p:cNvSpPr/>
          <p:nvPr/>
        </p:nvSpPr>
        <p:spPr>
          <a:xfrm>
            <a:off x="1028700" y="4188724"/>
            <a:ext cx="6141202" cy="57670"/>
          </a:xfrm>
          <a:prstGeom prst="rect">
            <a:avLst/>
          </a:prstGeom>
          <a:solidFill>
            <a:srgbClr val="FFFFFF"/>
          </a:solidFill>
          <a:ln w="219075" cap="sq">
            <a:solidFill>
              <a:srgbClr val="FFFFFF"/>
            </a:solidFill>
            <a:prstDash val="solid"/>
            <a:miter/>
          </a:ln>
        </p:spPr>
        <p:txBody>
          <a:bodyPr/>
          <a:lstStyle/>
          <a:p>
            <a:endParaRPr lang="en-US"/>
          </a:p>
        </p:txBody>
      </p:sp>
      <p:grpSp>
        <p:nvGrpSpPr>
          <p:cNvPr id="4" name="Group 4"/>
          <p:cNvGrpSpPr/>
          <p:nvPr/>
        </p:nvGrpSpPr>
        <p:grpSpPr>
          <a:xfrm>
            <a:off x="1074060" y="1327388"/>
            <a:ext cx="6141202" cy="2601119"/>
            <a:chOff x="0" y="0"/>
            <a:chExt cx="8188269" cy="3468158"/>
          </a:xfrm>
        </p:grpSpPr>
        <p:sp>
          <p:nvSpPr>
            <p:cNvPr id="5" name="TextBox 5"/>
            <p:cNvSpPr txBox="1"/>
            <p:nvPr/>
          </p:nvSpPr>
          <p:spPr>
            <a:xfrm>
              <a:off x="0" y="-76200"/>
              <a:ext cx="8188269" cy="1600200"/>
            </a:xfrm>
            <a:prstGeom prst="rect">
              <a:avLst/>
            </a:prstGeom>
          </p:spPr>
          <p:txBody>
            <a:bodyPr lIns="0" tIns="0" rIns="0" bIns="0" rtlCol="0" anchor="t">
              <a:spAutoFit/>
            </a:bodyPr>
            <a:lstStyle/>
            <a:p>
              <a:pPr>
                <a:lnSpc>
                  <a:spcPts val="9000"/>
                </a:lnSpc>
              </a:pPr>
              <a:r>
                <a:rPr lang="en-US" sz="7500">
                  <a:solidFill>
                    <a:srgbClr val="105661"/>
                  </a:solidFill>
                  <a:latin typeface="Telegraf Bold"/>
                </a:rPr>
                <a:t>Challenge 9</a:t>
              </a:r>
            </a:p>
          </p:txBody>
        </p:sp>
        <p:sp>
          <p:nvSpPr>
            <p:cNvPr id="6" name="TextBox 6"/>
            <p:cNvSpPr txBox="1"/>
            <p:nvPr/>
          </p:nvSpPr>
          <p:spPr>
            <a:xfrm>
              <a:off x="0" y="1724025"/>
              <a:ext cx="8188269" cy="1744133"/>
            </a:xfrm>
            <a:prstGeom prst="rect">
              <a:avLst/>
            </a:prstGeom>
          </p:spPr>
          <p:txBody>
            <a:bodyPr lIns="0" tIns="0" rIns="0" bIns="0" rtlCol="0" anchor="t">
              <a:spAutoFit/>
            </a:bodyPr>
            <a:lstStyle/>
            <a:p>
              <a:pPr>
                <a:lnSpc>
                  <a:spcPts val="3500"/>
                </a:lnSpc>
                <a:spcBef>
                  <a:spcPct val="0"/>
                </a:spcBef>
              </a:pPr>
              <a:r>
                <a:rPr lang="en-US" sz="2500">
                  <a:solidFill>
                    <a:srgbClr val="105661"/>
                  </a:solidFill>
                  <a:latin typeface="Telegraf"/>
                </a:rPr>
                <a:t>Low value of confiscated proceeds of crime related to money laundering arising from drug trafficking</a:t>
              </a:r>
            </a:p>
          </p:txBody>
        </p:sp>
      </p:grpSp>
      <p:sp>
        <p:nvSpPr>
          <p:cNvPr id="7" name="TextBox 7"/>
          <p:cNvSpPr txBox="1"/>
          <p:nvPr/>
        </p:nvSpPr>
        <p:spPr>
          <a:xfrm>
            <a:off x="9143998" y="773412"/>
            <a:ext cx="6797763" cy="2052037"/>
          </a:xfrm>
          <a:prstGeom prst="rect">
            <a:avLst/>
          </a:prstGeom>
        </p:spPr>
        <p:txBody>
          <a:bodyPr lIns="0" tIns="0" rIns="0" bIns="0" rtlCol="0" anchor="t">
            <a:spAutoFit/>
          </a:bodyPr>
          <a:lstStyle/>
          <a:p>
            <a:pPr>
              <a:lnSpc>
                <a:spcPts val="3824"/>
              </a:lnSpc>
            </a:pPr>
            <a:r>
              <a:rPr lang="en-US" sz="2731">
                <a:solidFill>
                  <a:srgbClr val="094E5E"/>
                </a:solidFill>
                <a:latin typeface="Telegraf Bold"/>
              </a:rPr>
              <a:t>Progress made: </a:t>
            </a:r>
          </a:p>
          <a:p>
            <a:pPr marL="471805" lvl="1" indent="-235585">
              <a:lnSpc>
                <a:spcPts val="3059"/>
              </a:lnSpc>
              <a:buFont typeface="Arial"/>
              <a:buChar char="•"/>
            </a:pPr>
            <a:r>
              <a:rPr lang="en-US" sz="2150">
                <a:solidFill>
                  <a:srgbClr val="000000"/>
                </a:solidFill>
                <a:latin typeface="Telegraf"/>
              </a:rPr>
              <a:t>enhanced investigative tools and increased collaboration between countries</a:t>
            </a:r>
          </a:p>
          <a:p>
            <a:pPr marL="471805" lvl="1" indent="-235585">
              <a:lnSpc>
                <a:spcPts val="3059"/>
              </a:lnSpc>
              <a:buFont typeface="Arial"/>
              <a:buChar char="•"/>
            </a:pPr>
            <a:r>
              <a:rPr lang="en-US" sz="2150">
                <a:solidFill>
                  <a:srgbClr val="000000"/>
                </a:solidFill>
                <a:latin typeface="Telegraf"/>
              </a:rPr>
              <a:t>investing proceeds of confiscated goods in health and social services</a:t>
            </a:r>
          </a:p>
        </p:txBody>
      </p:sp>
      <p:sp>
        <p:nvSpPr>
          <p:cNvPr id="8" name="TextBox 8"/>
          <p:cNvSpPr txBox="1"/>
          <p:nvPr/>
        </p:nvSpPr>
        <p:spPr>
          <a:xfrm>
            <a:off x="9143999" y="3628595"/>
            <a:ext cx="6797763" cy="2052037"/>
          </a:xfrm>
          <a:prstGeom prst="rect">
            <a:avLst/>
          </a:prstGeom>
        </p:spPr>
        <p:txBody>
          <a:bodyPr lIns="0" tIns="0" rIns="0" bIns="0" rtlCol="0" anchor="t">
            <a:spAutoFit/>
          </a:bodyPr>
          <a:lstStyle/>
          <a:p>
            <a:pPr>
              <a:lnSpc>
                <a:spcPts val="3824"/>
              </a:lnSpc>
            </a:pPr>
            <a:r>
              <a:rPr lang="en-US" sz="2731" dirty="0">
                <a:solidFill>
                  <a:srgbClr val="094E5E"/>
                </a:solidFill>
                <a:latin typeface="Telegraf Bold"/>
              </a:rPr>
              <a:t>Challenges encountered: </a:t>
            </a:r>
          </a:p>
          <a:p>
            <a:pPr marL="471845" lvl="1" indent="-235922">
              <a:lnSpc>
                <a:spcPts val="3059"/>
              </a:lnSpc>
              <a:buFont typeface="Arial"/>
              <a:buChar char="•"/>
            </a:pPr>
            <a:r>
              <a:rPr lang="en-US" sz="2185" dirty="0">
                <a:solidFill>
                  <a:srgbClr val="000000"/>
                </a:solidFill>
                <a:latin typeface="Telegraf"/>
              </a:rPr>
              <a:t>tax havens and insufficient regulation for finance operators </a:t>
            </a:r>
          </a:p>
          <a:p>
            <a:pPr marL="471845" lvl="1" indent="-235922">
              <a:lnSpc>
                <a:spcPts val="3059"/>
              </a:lnSpc>
              <a:buFont typeface="Arial"/>
              <a:buChar char="•"/>
            </a:pPr>
            <a:r>
              <a:rPr lang="en-US" sz="2185" b="1" dirty="0">
                <a:solidFill>
                  <a:srgbClr val="000000"/>
                </a:solidFill>
                <a:latin typeface="Telegraf"/>
              </a:rPr>
              <a:t>confiscation does not always seem to be an effective deterrent scheme</a:t>
            </a:r>
          </a:p>
        </p:txBody>
      </p:sp>
      <p:sp>
        <p:nvSpPr>
          <p:cNvPr id="9" name="TextBox 9"/>
          <p:cNvSpPr txBox="1"/>
          <p:nvPr/>
        </p:nvSpPr>
        <p:spPr>
          <a:xfrm>
            <a:off x="9144000" y="6337538"/>
            <a:ext cx="6797763" cy="1256947"/>
          </a:xfrm>
          <a:prstGeom prst="rect">
            <a:avLst/>
          </a:prstGeom>
        </p:spPr>
        <p:txBody>
          <a:bodyPr lIns="0" tIns="0" rIns="0" bIns="0" rtlCol="0" anchor="t">
            <a:spAutoFit/>
          </a:bodyPr>
          <a:lstStyle/>
          <a:p>
            <a:pPr>
              <a:lnSpc>
                <a:spcPts val="3824"/>
              </a:lnSpc>
            </a:pPr>
            <a:r>
              <a:rPr lang="en-US" sz="2700">
                <a:solidFill>
                  <a:srgbClr val="094E5E"/>
                </a:solidFill>
                <a:latin typeface="Telegraf Bold"/>
              </a:rPr>
              <a:t>NGO responses: </a:t>
            </a:r>
            <a:endParaRPr lang="en-US" sz="2731">
              <a:solidFill>
                <a:srgbClr val="094E5E"/>
              </a:solidFill>
              <a:latin typeface="Telegraf Bold"/>
            </a:endParaRPr>
          </a:p>
          <a:p>
            <a:pPr marL="471805" lvl="1" indent="-235585">
              <a:lnSpc>
                <a:spcPts val="3059"/>
              </a:lnSpc>
              <a:buFont typeface="Arial"/>
              <a:buChar char="•"/>
            </a:pPr>
            <a:r>
              <a:rPr lang="en-US" sz="2150">
                <a:solidFill>
                  <a:srgbClr val="000000"/>
                </a:solidFill>
                <a:latin typeface="Telegraf"/>
              </a:rPr>
              <a:t>only 18% of respondents indicated that their organization works to address this challenge</a:t>
            </a:r>
          </a:p>
        </p:txBody>
      </p:sp>
      <p:pic>
        <p:nvPicPr>
          <p:cNvPr id="10" name="Picture 10"/>
          <p:cNvPicPr>
            <a:picLocks noChangeAspect="1"/>
          </p:cNvPicPr>
          <p:nvPr/>
        </p:nvPicPr>
        <p:blipFill>
          <a:blip r:embed="rId3"/>
          <a:stretch>
            <a:fillRect/>
          </a:stretch>
        </p:blipFill>
        <p:spPr>
          <a:xfrm>
            <a:off x="-532036" y="4259084"/>
            <a:ext cx="9273150" cy="3785805"/>
          </a:xfrm>
          <a:prstGeom prst="rect">
            <a:avLst/>
          </a:prstGeom>
        </p:spPr>
      </p:pic>
      <p:sp>
        <p:nvSpPr>
          <p:cNvPr id="12" name="Freeform 8">
            <a:extLst>
              <a:ext uri="{FF2B5EF4-FFF2-40B4-BE49-F238E27FC236}">
                <a16:creationId xmlns:a16="http://schemas.microsoft.com/office/drawing/2014/main" id="{A665B23B-F860-B311-6689-7F5B550B692E}"/>
              </a:ext>
            </a:extLst>
          </p:cNvPr>
          <p:cNvSpPr/>
          <p:nvPr/>
        </p:nvSpPr>
        <p:spPr>
          <a:xfrm>
            <a:off x="2029894" y="8943225"/>
            <a:ext cx="878443" cy="878443"/>
          </a:xfrm>
          <a:custGeom>
            <a:avLst/>
            <a:gdLst/>
            <a:ahLst/>
            <a:cxnLst/>
            <a:rect l="l" t="t" r="r" b="b"/>
            <a:pathLst>
              <a:path w="878443" h="878443">
                <a:moveTo>
                  <a:pt x="0" y="0"/>
                </a:moveTo>
                <a:lnTo>
                  <a:pt x="878443" y="0"/>
                </a:lnTo>
                <a:lnTo>
                  <a:pt x="878443" y="878443"/>
                </a:lnTo>
                <a:lnTo>
                  <a:pt x="0" y="878443"/>
                </a:lnTo>
                <a:lnTo>
                  <a:pt x="0" y="0"/>
                </a:lnTo>
                <a:close/>
              </a:path>
            </a:pathLst>
          </a:custGeom>
          <a:blipFill>
            <a:blip r:embed="rId4"/>
            <a:stretch>
              <a:fillRect/>
            </a:stretch>
          </a:blipFill>
        </p:spPr>
        <p:txBody>
          <a:bodyPr/>
          <a:lstStyle/>
          <a:p>
            <a:endParaRPr lang="en-US"/>
          </a:p>
        </p:txBody>
      </p:sp>
      <p:sp>
        <p:nvSpPr>
          <p:cNvPr id="14" name="Freeform 9">
            <a:extLst>
              <a:ext uri="{FF2B5EF4-FFF2-40B4-BE49-F238E27FC236}">
                <a16:creationId xmlns:a16="http://schemas.microsoft.com/office/drawing/2014/main" id="{90832108-F37D-EC42-30ED-39C81A38328A}"/>
              </a:ext>
            </a:extLst>
          </p:cNvPr>
          <p:cNvSpPr/>
          <p:nvPr/>
        </p:nvSpPr>
        <p:spPr>
          <a:xfrm>
            <a:off x="628829" y="9047612"/>
            <a:ext cx="1018958" cy="669670"/>
          </a:xfrm>
          <a:custGeom>
            <a:avLst/>
            <a:gdLst/>
            <a:ahLst/>
            <a:cxnLst/>
            <a:rect l="l" t="t" r="r" b="b"/>
            <a:pathLst>
              <a:path w="1018958" h="669670">
                <a:moveTo>
                  <a:pt x="0" y="0"/>
                </a:moveTo>
                <a:lnTo>
                  <a:pt x="1018958" y="0"/>
                </a:lnTo>
                <a:lnTo>
                  <a:pt x="1018958" y="669669"/>
                </a:lnTo>
                <a:lnTo>
                  <a:pt x="0" y="669669"/>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998678" y="-104354"/>
            <a:ext cx="8289322" cy="10391354"/>
          </a:xfrm>
          <a:prstGeom prst="rect">
            <a:avLst/>
          </a:prstGeom>
          <a:solidFill>
            <a:srgbClr val="81D1FD"/>
          </a:solidFill>
        </p:spPr>
        <p:txBody>
          <a:bodyPr/>
          <a:lstStyle/>
          <a:p>
            <a:endParaRPr lang="en-US"/>
          </a:p>
        </p:txBody>
      </p:sp>
      <p:sp>
        <p:nvSpPr>
          <p:cNvPr id="3" name="AutoShape 3"/>
          <p:cNvSpPr/>
          <p:nvPr/>
        </p:nvSpPr>
        <p:spPr>
          <a:xfrm>
            <a:off x="11101313" y="4022377"/>
            <a:ext cx="6141202" cy="57670"/>
          </a:xfrm>
          <a:prstGeom prst="rect">
            <a:avLst/>
          </a:prstGeom>
          <a:solidFill>
            <a:srgbClr val="FFFFFF"/>
          </a:solidFill>
          <a:ln w="219075" cap="sq">
            <a:solidFill>
              <a:srgbClr val="FFFFFF"/>
            </a:solidFill>
            <a:prstDash val="solid"/>
            <a:miter/>
          </a:ln>
        </p:spPr>
        <p:txBody>
          <a:bodyPr/>
          <a:lstStyle/>
          <a:p>
            <a:endParaRPr lang="en-US"/>
          </a:p>
        </p:txBody>
      </p:sp>
      <p:grpSp>
        <p:nvGrpSpPr>
          <p:cNvPr id="4" name="Group 4"/>
          <p:cNvGrpSpPr/>
          <p:nvPr/>
        </p:nvGrpSpPr>
        <p:grpSpPr>
          <a:xfrm>
            <a:off x="11072738" y="1223034"/>
            <a:ext cx="6285638" cy="2601119"/>
            <a:chOff x="0" y="0"/>
            <a:chExt cx="8380851" cy="3468158"/>
          </a:xfrm>
        </p:grpSpPr>
        <p:sp>
          <p:nvSpPr>
            <p:cNvPr id="5" name="TextBox 5"/>
            <p:cNvSpPr txBox="1"/>
            <p:nvPr/>
          </p:nvSpPr>
          <p:spPr>
            <a:xfrm>
              <a:off x="0" y="-76200"/>
              <a:ext cx="8380851" cy="1600200"/>
            </a:xfrm>
            <a:prstGeom prst="rect">
              <a:avLst/>
            </a:prstGeom>
          </p:spPr>
          <p:txBody>
            <a:bodyPr lIns="0" tIns="0" rIns="0" bIns="0" rtlCol="0" anchor="t">
              <a:spAutoFit/>
            </a:bodyPr>
            <a:lstStyle/>
            <a:p>
              <a:pPr>
                <a:lnSpc>
                  <a:spcPts val="9000"/>
                </a:lnSpc>
              </a:pPr>
              <a:r>
                <a:rPr lang="en-US" sz="7500">
                  <a:solidFill>
                    <a:srgbClr val="105661"/>
                  </a:solidFill>
                  <a:latin typeface="Telegraf Bold"/>
                </a:rPr>
                <a:t>Challenge 10</a:t>
              </a:r>
            </a:p>
          </p:txBody>
        </p:sp>
        <p:sp>
          <p:nvSpPr>
            <p:cNvPr id="6" name="TextBox 6"/>
            <p:cNvSpPr txBox="1"/>
            <p:nvPr/>
          </p:nvSpPr>
          <p:spPr>
            <a:xfrm>
              <a:off x="0" y="1724025"/>
              <a:ext cx="8380851" cy="1744133"/>
            </a:xfrm>
            <a:prstGeom prst="rect">
              <a:avLst/>
            </a:prstGeom>
          </p:spPr>
          <p:txBody>
            <a:bodyPr lIns="0" tIns="0" rIns="0" bIns="0" rtlCol="0" anchor="t">
              <a:spAutoFit/>
            </a:bodyPr>
            <a:lstStyle/>
            <a:p>
              <a:pPr>
                <a:lnSpc>
                  <a:spcPts val="3500"/>
                </a:lnSpc>
                <a:spcBef>
                  <a:spcPct val="0"/>
                </a:spcBef>
              </a:pPr>
              <a:r>
                <a:rPr lang="en-US" sz="2500">
                  <a:solidFill>
                    <a:srgbClr val="105661"/>
                  </a:solidFill>
                  <a:latin typeface="Telegraf"/>
                </a:rPr>
                <a:t>Criminal misuse of information and communications technologies for drug trafficking</a:t>
              </a:r>
            </a:p>
          </p:txBody>
        </p:sp>
      </p:grpSp>
      <p:sp>
        <p:nvSpPr>
          <p:cNvPr id="7" name="TextBox 7"/>
          <p:cNvSpPr txBox="1"/>
          <p:nvPr/>
        </p:nvSpPr>
        <p:spPr>
          <a:xfrm>
            <a:off x="1216049" y="828991"/>
            <a:ext cx="6797763" cy="1271050"/>
          </a:xfrm>
          <a:prstGeom prst="rect">
            <a:avLst/>
          </a:prstGeom>
        </p:spPr>
        <p:txBody>
          <a:bodyPr lIns="0" tIns="0" rIns="0" bIns="0" rtlCol="0" anchor="t">
            <a:spAutoFit/>
          </a:bodyPr>
          <a:lstStyle/>
          <a:p>
            <a:pPr>
              <a:lnSpc>
                <a:spcPts val="3824"/>
              </a:lnSpc>
            </a:pPr>
            <a:r>
              <a:rPr lang="en-US" sz="2731">
                <a:solidFill>
                  <a:srgbClr val="094E5E"/>
                </a:solidFill>
                <a:latin typeface="Telegraf Bold"/>
              </a:rPr>
              <a:t>Progress made: </a:t>
            </a:r>
          </a:p>
          <a:p>
            <a:pPr marL="471845" lvl="1" indent="-235922">
              <a:lnSpc>
                <a:spcPts val="3059"/>
              </a:lnSpc>
              <a:buFont typeface="Arial"/>
              <a:buChar char="•"/>
            </a:pPr>
            <a:r>
              <a:rPr lang="en-US" sz="2185">
                <a:solidFill>
                  <a:srgbClr val="000000"/>
                </a:solidFill>
                <a:latin typeface="Telegraf"/>
              </a:rPr>
              <a:t>increased cooperation between countries to access encrypted messengers</a:t>
            </a:r>
          </a:p>
        </p:txBody>
      </p:sp>
      <p:sp>
        <p:nvSpPr>
          <p:cNvPr id="8" name="TextBox 8"/>
          <p:cNvSpPr txBox="1"/>
          <p:nvPr/>
        </p:nvSpPr>
        <p:spPr>
          <a:xfrm>
            <a:off x="1216049" y="2810399"/>
            <a:ext cx="6797763" cy="3642216"/>
          </a:xfrm>
          <a:prstGeom prst="rect">
            <a:avLst/>
          </a:prstGeom>
        </p:spPr>
        <p:txBody>
          <a:bodyPr lIns="0" tIns="0" rIns="0" bIns="0" rtlCol="0" anchor="t">
            <a:spAutoFit/>
          </a:bodyPr>
          <a:lstStyle/>
          <a:p>
            <a:pPr>
              <a:lnSpc>
                <a:spcPts val="3824"/>
              </a:lnSpc>
            </a:pPr>
            <a:r>
              <a:rPr lang="en-US" sz="2731" dirty="0">
                <a:solidFill>
                  <a:srgbClr val="094E5E"/>
                </a:solidFill>
                <a:latin typeface="Telegraf Bold"/>
              </a:rPr>
              <a:t>Challenges encountered: </a:t>
            </a:r>
          </a:p>
          <a:p>
            <a:pPr marL="471845" lvl="1" indent="-235922">
              <a:lnSpc>
                <a:spcPts val="3059"/>
              </a:lnSpc>
              <a:buFont typeface="Arial"/>
              <a:buChar char="•"/>
            </a:pPr>
            <a:r>
              <a:rPr lang="en-US" sz="2185" dirty="0">
                <a:solidFill>
                  <a:srgbClr val="000000"/>
                </a:solidFill>
                <a:latin typeface="Telegraf"/>
              </a:rPr>
              <a:t>apparent lack of accountability/responsibility of major internet companies in removing harmful content</a:t>
            </a:r>
          </a:p>
          <a:p>
            <a:pPr marL="471845" lvl="1" indent="-235922">
              <a:lnSpc>
                <a:spcPts val="3059"/>
              </a:lnSpc>
              <a:buFont typeface="Arial"/>
              <a:buChar char="•"/>
            </a:pPr>
            <a:r>
              <a:rPr lang="en-US" sz="2185" b="1" dirty="0">
                <a:solidFill>
                  <a:srgbClr val="000000"/>
                </a:solidFill>
                <a:latin typeface="Telegraf"/>
              </a:rPr>
              <a:t>misuse of communications technology, misinformation, fake news, and state censorship</a:t>
            </a:r>
          </a:p>
          <a:p>
            <a:pPr marL="471845" lvl="1" indent="-235922">
              <a:lnSpc>
                <a:spcPts val="3059"/>
              </a:lnSpc>
              <a:buFont typeface="Arial"/>
              <a:buChar char="•"/>
            </a:pPr>
            <a:r>
              <a:rPr lang="en-US" sz="2185" dirty="0">
                <a:solidFill>
                  <a:srgbClr val="000000"/>
                </a:solidFill>
                <a:latin typeface="Telegraf"/>
              </a:rPr>
              <a:t>social media's role in drug transactions, providing convenience but posing risks. </a:t>
            </a:r>
          </a:p>
        </p:txBody>
      </p:sp>
      <p:sp>
        <p:nvSpPr>
          <p:cNvPr id="9" name="TextBox 9"/>
          <p:cNvSpPr txBox="1"/>
          <p:nvPr/>
        </p:nvSpPr>
        <p:spPr>
          <a:xfrm>
            <a:off x="1216049" y="6815317"/>
            <a:ext cx="6797763" cy="1256947"/>
          </a:xfrm>
          <a:prstGeom prst="rect">
            <a:avLst/>
          </a:prstGeom>
        </p:spPr>
        <p:txBody>
          <a:bodyPr lIns="0" tIns="0" rIns="0" bIns="0" rtlCol="0" anchor="t">
            <a:spAutoFit/>
          </a:bodyPr>
          <a:lstStyle/>
          <a:p>
            <a:pPr>
              <a:lnSpc>
                <a:spcPts val="3824"/>
              </a:lnSpc>
            </a:pPr>
            <a:r>
              <a:rPr lang="en-US" sz="2731" dirty="0">
                <a:solidFill>
                  <a:srgbClr val="094E5E"/>
                </a:solidFill>
                <a:latin typeface="Telegraf Bold"/>
              </a:rPr>
              <a:t>NGO responses: </a:t>
            </a:r>
          </a:p>
          <a:p>
            <a:pPr marL="471805" lvl="1" indent="-235585">
              <a:lnSpc>
                <a:spcPts val="3059"/>
              </a:lnSpc>
              <a:buFont typeface="Arial"/>
              <a:buChar char="•"/>
            </a:pPr>
            <a:r>
              <a:rPr lang="en-US" sz="2150" b="1" dirty="0">
                <a:solidFill>
                  <a:srgbClr val="000000"/>
                </a:solidFill>
                <a:latin typeface="Telegraf"/>
              </a:rPr>
              <a:t>evidence-based drug prevention and harm reduction campaigns</a:t>
            </a:r>
          </a:p>
        </p:txBody>
      </p:sp>
      <p:pic>
        <p:nvPicPr>
          <p:cNvPr id="10" name="Picture 10"/>
          <p:cNvPicPr>
            <a:picLocks noChangeAspect="1"/>
          </p:cNvPicPr>
          <p:nvPr/>
        </p:nvPicPr>
        <p:blipFill>
          <a:blip r:embed="rId3"/>
          <a:stretch>
            <a:fillRect/>
          </a:stretch>
        </p:blipFill>
        <p:spPr>
          <a:xfrm>
            <a:off x="9353227" y="4278272"/>
            <a:ext cx="9472978" cy="3819110"/>
          </a:xfrm>
          <a:prstGeom prst="rect">
            <a:avLst/>
          </a:prstGeom>
        </p:spPr>
      </p:pic>
      <p:sp>
        <p:nvSpPr>
          <p:cNvPr id="16" name="Freeform 10">
            <a:extLst>
              <a:ext uri="{FF2B5EF4-FFF2-40B4-BE49-F238E27FC236}">
                <a16:creationId xmlns:a16="http://schemas.microsoft.com/office/drawing/2014/main" id="{27AA13AF-9CFB-A9DF-E12E-611695615049}"/>
              </a:ext>
            </a:extLst>
          </p:cNvPr>
          <p:cNvSpPr/>
          <p:nvPr/>
        </p:nvSpPr>
        <p:spPr>
          <a:xfrm>
            <a:off x="16374747" y="-2955"/>
            <a:ext cx="981600" cy="960034"/>
          </a:xfrm>
          <a:custGeom>
            <a:avLst/>
            <a:gdLst/>
            <a:ahLst/>
            <a:cxnLst/>
            <a:rect l="l" t="t" r="r" b="b"/>
            <a:pathLst>
              <a:path w="1466835" h="1466835">
                <a:moveTo>
                  <a:pt x="0" y="0"/>
                </a:moveTo>
                <a:lnTo>
                  <a:pt x="1466835" y="0"/>
                </a:lnTo>
                <a:lnTo>
                  <a:pt x="1466835" y="1466835"/>
                </a:lnTo>
                <a:lnTo>
                  <a:pt x="0" y="1466835"/>
                </a:lnTo>
                <a:lnTo>
                  <a:pt x="0" y="0"/>
                </a:lnTo>
                <a:close/>
              </a:path>
            </a:pathLst>
          </a:custGeom>
          <a:blipFill>
            <a:blip r:embed="rId4"/>
            <a:stretch>
              <a:fillRect/>
            </a:stretch>
          </a:blipFill>
        </p:spPr>
        <p:txBody>
          <a:bodyPr/>
          <a:lstStyle/>
          <a:p>
            <a:endParaRPr lang="en-US"/>
          </a:p>
        </p:txBody>
      </p:sp>
      <p:sp>
        <p:nvSpPr>
          <p:cNvPr id="18" name="Freeform 11">
            <a:extLst>
              <a:ext uri="{FF2B5EF4-FFF2-40B4-BE49-F238E27FC236}">
                <a16:creationId xmlns:a16="http://schemas.microsoft.com/office/drawing/2014/main" id="{D7703729-EDE2-2503-04A2-24E14C1415A3}"/>
              </a:ext>
            </a:extLst>
          </p:cNvPr>
          <p:cNvSpPr/>
          <p:nvPr/>
        </p:nvSpPr>
        <p:spPr>
          <a:xfrm>
            <a:off x="15091966" y="95870"/>
            <a:ext cx="1140753" cy="730035"/>
          </a:xfrm>
          <a:custGeom>
            <a:avLst/>
            <a:gdLst/>
            <a:ahLst/>
            <a:cxnLst/>
            <a:rect l="l" t="t" r="r" b="b"/>
            <a:pathLst>
              <a:path w="1701469" h="1118223">
                <a:moveTo>
                  <a:pt x="0" y="0"/>
                </a:moveTo>
                <a:lnTo>
                  <a:pt x="1701469" y="0"/>
                </a:lnTo>
                <a:lnTo>
                  <a:pt x="1701469" y="1118223"/>
                </a:lnTo>
                <a:lnTo>
                  <a:pt x="0" y="1118223"/>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8289322" cy="10391354"/>
          </a:xfrm>
          <a:prstGeom prst="rect">
            <a:avLst/>
          </a:prstGeom>
          <a:solidFill>
            <a:srgbClr val="E3EDA6"/>
          </a:solidFill>
        </p:spPr>
        <p:txBody>
          <a:bodyPr/>
          <a:lstStyle/>
          <a:p>
            <a:endParaRPr lang="en-US"/>
          </a:p>
        </p:txBody>
      </p:sp>
      <p:sp>
        <p:nvSpPr>
          <p:cNvPr id="3" name="AutoShape 3"/>
          <p:cNvSpPr/>
          <p:nvPr/>
        </p:nvSpPr>
        <p:spPr>
          <a:xfrm>
            <a:off x="1028700" y="4188724"/>
            <a:ext cx="6141202" cy="57670"/>
          </a:xfrm>
          <a:prstGeom prst="rect">
            <a:avLst/>
          </a:prstGeom>
          <a:solidFill>
            <a:srgbClr val="FFFFFF"/>
          </a:solidFill>
          <a:ln w="219075" cap="sq">
            <a:solidFill>
              <a:srgbClr val="FFFFFF"/>
            </a:solidFill>
            <a:prstDash val="solid"/>
            <a:miter/>
          </a:ln>
        </p:spPr>
        <p:txBody>
          <a:bodyPr/>
          <a:lstStyle/>
          <a:p>
            <a:endParaRPr lang="en-US"/>
          </a:p>
        </p:txBody>
      </p:sp>
      <p:grpSp>
        <p:nvGrpSpPr>
          <p:cNvPr id="4" name="Group 4"/>
          <p:cNvGrpSpPr/>
          <p:nvPr/>
        </p:nvGrpSpPr>
        <p:grpSpPr>
          <a:xfrm>
            <a:off x="1074060" y="1327388"/>
            <a:ext cx="6141202" cy="2601119"/>
            <a:chOff x="0" y="0"/>
            <a:chExt cx="8188269" cy="3468158"/>
          </a:xfrm>
        </p:grpSpPr>
        <p:sp>
          <p:nvSpPr>
            <p:cNvPr id="5" name="TextBox 5"/>
            <p:cNvSpPr txBox="1"/>
            <p:nvPr/>
          </p:nvSpPr>
          <p:spPr>
            <a:xfrm>
              <a:off x="0" y="-76200"/>
              <a:ext cx="8188269" cy="1600200"/>
            </a:xfrm>
            <a:prstGeom prst="rect">
              <a:avLst/>
            </a:prstGeom>
          </p:spPr>
          <p:txBody>
            <a:bodyPr lIns="0" tIns="0" rIns="0" bIns="0" rtlCol="0" anchor="t">
              <a:spAutoFit/>
            </a:bodyPr>
            <a:lstStyle/>
            <a:p>
              <a:pPr>
                <a:lnSpc>
                  <a:spcPts val="9000"/>
                </a:lnSpc>
              </a:pPr>
              <a:r>
                <a:rPr lang="en-US" sz="7500">
                  <a:solidFill>
                    <a:srgbClr val="105661"/>
                  </a:solidFill>
                  <a:latin typeface="Telegraf Bold"/>
                </a:rPr>
                <a:t>Challenge 11</a:t>
              </a:r>
            </a:p>
          </p:txBody>
        </p:sp>
        <p:sp>
          <p:nvSpPr>
            <p:cNvPr id="6" name="TextBox 6"/>
            <p:cNvSpPr txBox="1"/>
            <p:nvPr/>
          </p:nvSpPr>
          <p:spPr>
            <a:xfrm>
              <a:off x="0" y="1724025"/>
              <a:ext cx="8188269" cy="1744133"/>
            </a:xfrm>
            <a:prstGeom prst="rect">
              <a:avLst/>
            </a:prstGeom>
          </p:spPr>
          <p:txBody>
            <a:bodyPr lIns="0" tIns="0" rIns="0" bIns="0" rtlCol="0" anchor="t">
              <a:spAutoFit/>
            </a:bodyPr>
            <a:lstStyle/>
            <a:p>
              <a:pPr>
                <a:lnSpc>
                  <a:spcPts val="3500"/>
                </a:lnSpc>
                <a:spcBef>
                  <a:spcPct val="0"/>
                </a:spcBef>
              </a:pPr>
              <a:r>
                <a:rPr lang="en-US" sz="2500">
                  <a:solidFill>
                    <a:srgbClr val="105661"/>
                  </a:solidFill>
                  <a:latin typeface="Telegraf"/>
                </a:rPr>
                <a:t>Non-compliance of responses with international drug control conventions and human rights obligations</a:t>
              </a:r>
            </a:p>
          </p:txBody>
        </p:sp>
      </p:grpSp>
      <p:sp>
        <p:nvSpPr>
          <p:cNvPr id="7" name="TextBox 7"/>
          <p:cNvSpPr txBox="1"/>
          <p:nvPr/>
        </p:nvSpPr>
        <p:spPr>
          <a:xfrm>
            <a:off x="8435838" y="177277"/>
            <a:ext cx="9431631" cy="2045816"/>
          </a:xfrm>
          <a:prstGeom prst="rect">
            <a:avLst/>
          </a:prstGeom>
        </p:spPr>
        <p:txBody>
          <a:bodyPr wrap="square" lIns="0" tIns="0" rIns="0" bIns="0" rtlCol="0" anchor="t">
            <a:spAutoFit/>
          </a:bodyPr>
          <a:lstStyle/>
          <a:p>
            <a:pPr>
              <a:lnSpc>
                <a:spcPts val="3824"/>
              </a:lnSpc>
            </a:pPr>
            <a:r>
              <a:rPr lang="en-US" sz="2700">
                <a:solidFill>
                  <a:srgbClr val="094E5E"/>
                </a:solidFill>
                <a:latin typeface="Telegraf Bold"/>
              </a:rPr>
              <a:t>Progress made: </a:t>
            </a:r>
            <a:endParaRPr lang="en-US" sz="2731">
              <a:solidFill>
                <a:srgbClr val="094E5E"/>
              </a:solidFill>
              <a:latin typeface="Telegraf Bold"/>
            </a:endParaRPr>
          </a:p>
          <a:p>
            <a:pPr marL="471805" lvl="1" indent="-235585">
              <a:lnSpc>
                <a:spcPts val="3059"/>
              </a:lnSpc>
              <a:buFont typeface="Arial"/>
              <a:buChar char="•"/>
            </a:pPr>
            <a:r>
              <a:rPr lang="en-US" sz="2000">
                <a:solidFill>
                  <a:srgbClr val="000000"/>
                </a:solidFill>
                <a:latin typeface="Telegraf"/>
              </a:rPr>
              <a:t>Africa and Asia-Pacific were more likely to indicate that they observed at least some progress</a:t>
            </a:r>
          </a:p>
          <a:p>
            <a:pPr marL="471805" lvl="1" indent="-235585">
              <a:lnSpc>
                <a:spcPts val="3059"/>
              </a:lnSpc>
              <a:buFont typeface="Arial"/>
              <a:buChar char="•"/>
            </a:pPr>
            <a:r>
              <a:rPr lang="en-US" sz="2000">
                <a:solidFill>
                  <a:srgbClr val="000000"/>
                </a:solidFill>
                <a:latin typeface="Telegraf"/>
              </a:rPr>
              <a:t>Europe, North America, Latin America and the Caribbean, as well as those working globally, were most likely to indicate that they had seen regression</a:t>
            </a:r>
          </a:p>
        </p:txBody>
      </p:sp>
      <p:sp>
        <p:nvSpPr>
          <p:cNvPr id="8" name="TextBox 8"/>
          <p:cNvSpPr txBox="1"/>
          <p:nvPr/>
        </p:nvSpPr>
        <p:spPr>
          <a:xfrm>
            <a:off x="8497957" y="2596271"/>
            <a:ext cx="9468903" cy="4833696"/>
          </a:xfrm>
          <a:prstGeom prst="rect">
            <a:avLst/>
          </a:prstGeom>
        </p:spPr>
        <p:txBody>
          <a:bodyPr wrap="square" lIns="0" tIns="0" rIns="0" bIns="0" rtlCol="0" anchor="t">
            <a:spAutoFit/>
          </a:bodyPr>
          <a:lstStyle/>
          <a:p>
            <a:pPr>
              <a:lnSpc>
                <a:spcPts val="3824"/>
              </a:lnSpc>
            </a:pPr>
            <a:r>
              <a:rPr lang="en-US" sz="2700" dirty="0">
                <a:solidFill>
                  <a:srgbClr val="094E5E"/>
                </a:solidFill>
                <a:latin typeface="Telegraf Bold"/>
              </a:rPr>
              <a:t>Challenges encountered: </a:t>
            </a:r>
            <a:endParaRPr lang="en-US" sz="2731" dirty="0">
              <a:solidFill>
                <a:srgbClr val="094E5E"/>
              </a:solidFill>
              <a:latin typeface="Telegraf Bold"/>
            </a:endParaRPr>
          </a:p>
          <a:p>
            <a:pPr marL="471805" lvl="1" indent="-235585">
              <a:lnSpc>
                <a:spcPts val="3059"/>
              </a:lnSpc>
              <a:buFont typeface="Arial"/>
              <a:buChar char="•"/>
            </a:pPr>
            <a:r>
              <a:rPr lang="en-US" sz="2000" dirty="0">
                <a:solidFill>
                  <a:srgbClr val="000000"/>
                </a:solidFill>
                <a:latin typeface="Telegraf"/>
              </a:rPr>
              <a:t>Non-respect of the human rights of people who use drugs: </a:t>
            </a:r>
            <a:r>
              <a:rPr lang="en-US" sz="2000" b="1" dirty="0">
                <a:solidFill>
                  <a:srgbClr val="000000"/>
                </a:solidFill>
                <a:latin typeface="Telegraf"/>
              </a:rPr>
              <a:t>right to health, right to life, right to be free from torture and other cruel, inhuman or degrading treatment or punishment, right to be free from arbitrary arrest and detention, right to a fair trial, as well as the right to equality and freedom from discrimination, among others</a:t>
            </a:r>
          </a:p>
          <a:p>
            <a:pPr marL="471805" lvl="1" indent="-235585">
              <a:lnSpc>
                <a:spcPts val="3059"/>
              </a:lnSpc>
              <a:buFont typeface="Arial"/>
              <a:buChar char="•"/>
            </a:pPr>
            <a:r>
              <a:rPr lang="en-US" sz="2000" b="1" dirty="0">
                <a:solidFill>
                  <a:srgbClr val="000000"/>
                </a:solidFill>
                <a:latin typeface="Telegraf"/>
              </a:rPr>
              <a:t>Legalization and regulation of cannabis </a:t>
            </a:r>
            <a:r>
              <a:rPr lang="en-US" sz="2000" dirty="0">
                <a:solidFill>
                  <a:srgbClr val="000000"/>
                </a:solidFill>
                <a:latin typeface="Telegraf"/>
              </a:rPr>
              <a:t>for non-medical and non-scientific purposes: some believed in conformity with conventions by upholding their overarching purpose, others maintained this went beyond flexibility offered; across all, concerns related to the challenge of commercialization of cannabis and corporate capture</a:t>
            </a:r>
          </a:p>
          <a:p>
            <a:pPr marL="471805" lvl="1" indent="-235585">
              <a:lnSpc>
                <a:spcPts val="3059"/>
              </a:lnSpc>
              <a:buFont typeface="Arial"/>
              <a:buChar char="•"/>
            </a:pPr>
            <a:endParaRPr lang="en-US" sz="2150" dirty="0">
              <a:solidFill>
                <a:srgbClr val="000000"/>
              </a:solidFill>
              <a:latin typeface="Telegraf"/>
            </a:endParaRPr>
          </a:p>
        </p:txBody>
      </p:sp>
      <p:sp>
        <p:nvSpPr>
          <p:cNvPr id="9" name="TextBox 9"/>
          <p:cNvSpPr txBox="1"/>
          <p:nvPr/>
        </p:nvSpPr>
        <p:spPr>
          <a:xfrm>
            <a:off x="8497957" y="7405994"/>
            <a:ext cx="9367856" cy="2821125"/>
          </a:xfrm>
          <a:prstGeom prst="rect">
            <a:avLst/>
          </a:prstGeom>
        </p:spPr>
        <p:txBody>
          <a:bodyPr wrap="square" lIns="0" tIns="0" rIns="0" bIns="0" rtlCol="0" anchor="t">
            <a:spAutoFit/>
          </a:bodyPr>
          <a:lstStyle/>
          <a:p>
            <a:pPr>
              <a:lnSpc>
                <a:spcPts val="3824"/>
              </a:lnSpc>
            </a:pPr>
            <a:r>
              <a:rPr lang="en-US" sz="2700" dirty="0">
                <a:solidFill>
                  <a:srgbClr val="094E5E"/>
                </a:solidFill>
                <a:latin typeface="Telegraf Bold"/>
              </a:rPr>
              <a:t>NGO responses: </a:t>
            </a:r>
            <a:endParaRPr lang="en-US" sz="2731" dirty="0">
              <a:solidFill>
                <a:srgbClr val="094E5E"/>
              </a:solidFill>
              <a:latin typeface="Telegraf Bold"/>
            </a:endParaRPr>
          </a:p>
          <a:p>
            <a:pPr marL="471805" lvl="1" indent="-235585">
              <a:lnSpc>
                <a:spcPts val="3059"/>
              </a:lnSpc>
              <a:buFont typeface="Arial"/>
              <a:buChar char="•"/>
            </a:pPr>
            <a:r>
              <a:rPr lang="en-US" sz="2000" b="1" dirty="0">
                <a:solidFill>
                  <a:srgbClr val="000000"/>
                </a:solidFill>
                <a:latin typeface="Telegraf"/>
              </a:rPr>
              <a:t>research and advocacy</a:t>
            </a:r>
            <a:r>
              <a:rPr lang="en-US" sz="2000" dirty="0">
                <a:solidFill>
                  <a:srgbClr val="000000"/>
                </a:solidFill>
                <a:latin typeface="Telegraf"/>
              </a:rPr>
              <a:t>, producing publications and other resources, raising awareness, engaging with government officials, and strengthening partnerships</a:t>
            </a:r>
          </a:p>
          <a:p>
            <a:pPr marL="471805" lvl="1" indent="-235585">
              <a:lnSpc>
                <a:spcPts val="3059"/>
              </a:lnSpc>
              <a:buFont typeface="Arial"/>
              <a:buChar char="•"/>
            </a:pPr>
            <a:r>
              <a:rPr lang="en-US" sz="2000" b="1" dirty="0">
                <a:solidFill>
                  <a:srgbClr val="000000"/>
                </a:solidFill>
                <a:latin typeface="Telegraf"/>
              </a:rPr>
              <a:t>documenting human rights violations</a:t>
            </a:r>
            <a:r>
              <a:rPr lang="en-US" sz="2000" dirty="0">
                <a:solidFill>
                  <a:srgbClr val="000000"/>
                </a:solidFill>
                <a:latin typeface="Telegraf"/>
              </a:rPr>
              <a:t>, delivering frontline services, and providing legal support to affected populations</a:t>
            </a:r>
          </a:p>
          <a:p>
            <a:pPr marL="471805" lvl="1" indent="-235585">
              <a:lnSpc>
                <a:spcPts val="3059"/>
              </a:lnSpc>
              <a:buFont typeface="Arial"/>
              <a:buChar char="•"/>
            </a:pPr>
            <a:endParaRPr lang="en-US" sz="2150" dirty="0">
              <a:solidFill>
                <a:srgbClr val="000000"/>
              </a:solidFill>
              <a:latin typeface="Telegraf"/>
            </a:endParaRPr>
          </a:p>
        </p:txBody>
      </p:sp>
      <p:pic>
        <p:nvPicPr>
          <p:cNvPr id="10" name="Picture 10"/>
          <p:cNvPicPr>
            <a:picLocks noChangeAspect="1"/>
          </p:cNvPicPr>
          <p:nvPr/>
        </p:nvPicPr>
        <p:blipFill>
          <a:blip r:embed="rId3"/>
          <a:stretch>
            <a:fillRect/>
          </a:stretch>
        </p:blipFill>
        <p:spPr>
          <a:xfrm>
            <a:off x="-454705" y="4256172"/>
            <a:ext cx="9308106" cy="3791631"/>
          </a:xfrm>
          <a:prstGeom prst="rect">
            <a:avLst/>
          </a:prstGeom>
        </p:spPr>
      </p:pic>
      <p:sp>
        <p:nvSpPr>
          <p:cNvPr id="12" name="Freeform 8">
            <a:extLst>
              <a:ext uri="{FF2B5EF4-FFF2-40B4-BE49-F238E27FC236}">
                <a16:creationId xmlns:a16="http://schemas.microsoft.com/office/drawing/2014/main" id="{AF780E94-1D11-DFAF-FF56-B6DBD1C6EE58}"/>
              </a:ext>
            </a:extLst>
          </p:cNvPr>
          <p:cNvSpPr/>
          <p:nvPr/>
        </p:nvSpPr>
        <p:spPr>
          <a:xfrm>
            <a:off x="2029894" y="8943225"/>
            <a:ext cx="878443" cy="878443"/>
          </a:xfrm>
          <a:custGeom>
            <a:avLst/>
            <a:gdLst/>
            <a:ahLst/>
            <a:cxnLst/>
            <a:rect l="l" t="t" r="r" b="b"/>
            <a:pathLst>
              <a:path w="878443" h="878443">
                <a:moveTo>
                  <a:pt x="0" y="0"/>
                </a:moveTo>
                <a:lnTo>
                  <a:pt x="878443" y="0"/>
                </a:lnTo>
                <a:lnTo>
                  <a:pt x="878443" y="878443"/>
                </a:lnTo>
                <a:lnTo>
                  <a:pt x="0" y="878443"/>
                </a:lnTo>
                <a:lnTo>
                  <a:pt x="0" y="0"/>
                </a:lnTo>
                <a:close/>
              </a:path>
            </a:pathLst>
          </a:custGeom>
          <a:blipFill>
            <a:blip r:embed="rId4"/>
            <a:stretch>
              <a:fillRect/>
            </a:stretch>
          </a:blipFill>
        </p:spPr>
        <p:txBody>
          <a:bodyPr/>
          <a:lstStyle/>
          <a:p>
            <a:endParaRPr lang="en-US"/>
          </a:p>
        </p:txBody>
      </p:sp>
      <p:sp>
        <p:nvSpPr>
          <p:cNvPr id="14" name="Freeform 9">
            <a:extLst>
              <a:ext uri="{FF2B5EF4-FFF2-40B4-BE49-F238E27FC236}">
                <a16:creationId xmlns:a16="http://schemas.microsoft.com/office/drawing/2014/main" id="{70E3916A-578B-F89B-F758-54F3902C40A9}"/>
              </a:ext>
            </a:extLst>
          </p:cNvPr>
          <p:cNvSpPr/>
          <p:nvPr/>
        </p:nvSpPr>
        <p:spPr>
          <a:xfrm>
            <a:off x="628829" y="9047612"/>
            <a:ext cx="1018958" cy="669670"/>
          </a:xfrm>
          <a:custGeom>
            <a:avLst/>
            <a:gdLst/>
            <a:ahLst/>
            <a:cxnLst/>
            <a:rect l="l" t="t" r="r" b="b"/>
            <a:pathLst>
              <a:path w="1018958" h="669670">
                <a:moveTo>
                  <a:pt x="0" y="0"/>
                </a:moveTo>
                <a:lnTo>
                  <a:pt x="1018958" y="0"/>
                </a:lnTo>
                <a:lnTo>
                  <a:pt x="1018958" y="669669"/>
                </a:lnTo>
                <a:lnTo>
                  <a:pt x="0" y="669669"/>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E76B5-93A1-03B3-7D7D-C3BCDBFCB410}"/>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0B892DE6-5D23-3865-50A1-EEFB4100A7EF}"/>
              </a:ext>
            </a:extLst>
          </p:cNvPr>
          <p:cNvSpPr/>
          <p:nvPr/>
        </p:nvSpPr>
        <p:spPr>
          <a:xfrm>
            <a:off x="0" y="0"/>
            <a:ext cx="8289322" cy="10391354"/>
          </a:xfrm>
          <a:prstGeom prst="rect">
            <a:avLst/>
          </a:prstGeom>
          <a:solidFill>
            <a:srgbClr val="E3EDA6"/>
          </a:solidFill>
        </p:spPr>
        <p:txBody>
          <a:bodyPr/>
          <a:lstStyle/>
          <a:p>
            <a:endParaRPr lang="en-US"/>
          </a:p>
        </p:txBody>
      </p:sp>
      <p:sp>
        <p:nvSpPr>
          <p:cNvPr id="3" name="AutoShape 3">
            <a:extLst>
              <a:ext uri="{FF2B5EF4-FFF2-40B4-BE49-F238E27FC236}">
                <a16:creationId xmlns:a16="http://schemas.microsoft.com/office/drawing/2014/main" id="{015F3D58-1E01-32D4-8D8F-5B7DE4B7CF01}"/>
              </a:ext>
            </a:extLst>
          </p:cNvPr>
          <p:cNvSpPr/>
          <p:nvPr/>
        </p:nvSpPr>
        <p:spPr>
          <a:xfrm>
            <a:off x="1028700" y="4188724"/>
            <a:ext cx="6141202" cy="57670"/>
          </a:xfrm>
          <a:prstGeom prst="rect">
            <a:avLst/>
          </a:prstGeom>
          <a:solidFill>
            <a:srgbClr val="FFFFFF"/>
          </a:solidFill>
          <a:ln w="219075" cap="sq">
            <a:solidFill>
              <a:srgbClr val="FFFFFF"/>
            </a:solidFill>
            <a:prstDash val="solid"/>
            <a:miter/>
          </a:ln>
        </p:spPr>
        <p:txBody>
          <a:bodyPr/>
          <a:lstStyle/>
          <a:p>
            <a:endParaRPr lang="en-US"/>
          </a:p>
        </p:txBody>
      </p:sp>
      <p:grpSp>
        <p:nvGrpSpPr>
          <p:cNvPr id="4" name="Group 4">
            <a:extLst>
              <a:ext uri="{FF2B5EF4-FFF2-40B4-BE49-F238E27FC236}">
                <a16:creationId xmlns:a16="http://schemas.microsoft.com/office/drawing/2014/main" id="{3B4877D3-E760-A50C-5337-E1AF580EC62E}"/>
              </a:ext>
            </a:extLst>
          </p:cNvPr>
          <p:cNvGrpSpPr/>
          <p:nvPr/>
        </p:nvGrpSpPr>
        <p:grpSpPr>
          <a:xfrm>
            <a:off x="674921" y="1270238"/>
            <a:ext cx="6540341" cy="3981584"/>
            <a:chOff x="-532185" y="-76200"/>
            <a:chExt cx="8720454" cy="5308778"/>
          </a:xfrm>
        </p:grpSpPr>
        <p:sp>
          <p:nvSpPr>
            <p:cNvPr id="5" name="TextBox 5">
              <a:extLst>
                <a:ext uri="{FF2B5EF4-FFF2-40B4-BE49-F238E27FC236}">
                  <a16:creationId xmlns:a16="http://schemas.microsoft.com/office/drawing/2014/main" id="{BB0061BF-13A3-7E5B-F688-CF55CED8601F}"/>
                </a:ext>
              </a:extLst>
            </p:cNvPr>
            <p:cNvSpPr txBox="1"/>
            <p:nvPr/>
          </p:nvSpPr>
          <p:spPr>
            <a:xfrm>
              <a:off x="0" y="-76200"/>
              <a:ext cx="8188269" cy="3077765"/>
            </a:xfrm>
            <a:prstGeom prst="rect">
              <a:avLst/>
            </a:prstGeom>
          </p:spPr>
          <p:txBody>
            <a:bodyPr lIns="0" tIns="0" rIns="0" bIns="0" rtlCol="0" anchor="t">
              <a:spAutoFit/>
            </a:bodyPr>
            <a:lstStyle/>
            <a:p>
              <a:pPr>
                <a:lnSpc>
                  <a:spcPts val="9000"/>
                </a:lnSpc>
              </a:pPr>
              <a:r>
                <a:rPr lang="en-US" sz="7500" dirty="0">
                  <a:solidFill>
                    <a:srgbClr val="105661"/>
                  </a:solidFill>
                  <a:latin typeface="Telegraf Bold"/>
                </a:rPr>
                <a:t>Challenge 12 and Other</a:t>
              </a:r>
            </a:p>
          </p:txBody>
        </p:sp>
        <p:sp>
          <p:nvSpPr>
            <p:cNvPr id="6" name="TextBox 6">
              <a:extLst>
                <a:ext uri="{FF2B5EF4-FFF2-40B4-BE49-F238E27FC236}">
                  <a16:creationId xmlns:a16="http://schemas.microsoft.com/office/drawing/2014/main" id="{63C5CB65-3C7A-72BF-1CA5-8273214FDC1A}"/>
                </a:ext>
              </a:extLst>
            </p:cNvPr>
            <p:cNvSpPr txBox="1"/>
            <p:nvPr/>
          </p:nvSpPr>
          <p:spPr>
            <a:xfrm>
              <a:off x="-532185" y="4661823"/>
              <a:ext cx="8188269" cy="570755"/>
            </a:xfrm>
            <a:prstGeom prst="rect">
              <a:avLst/>
            </a:prstGeom>
          </p:spPr>
          <p:txBody>
            <a:bodyPr lIns="0" tIns="0" rIns="0" bIns="0" rtlCol="0" anchor="t">
              <a:spAutoFit/>
            </a:bodyPr>
            <a:lstStyle/>
            <a:p>
              <a:pPr>
                <a:lnSpc>
                  <a:spcPts val="3500"/>
                </a:lnSpc>
                <a:spcBef>
                  <a:spcPct val="0"/>
                </a:spcBef>
              </a:pPr>
              <a:r>
                <a:rPr lang="en-US" sz="2700" b="1" dirty="0">
                  <a:solidFill>
                    <a:srgbClr val="105661"/>
                  </a:solidFill>
                  <a:latin typeface="Telegraf"/>
                </a:rPr>
                <a:t>Availability of reliable data</a:t>
              </a:r>
            </a:p>
          </p:txBody>
        </p:sp>
      </p:grpSp>
      <p:sp>
        <p:nvSpPr>
          <p:cNvPr id="7" name="TextBox 7">
            <a:extLst>
              <a:ext uri="{FF2B5EF4-FFF2-40B4-BE49-F238E27FC236}">
                <a16:creationId xmlns:a16="http://schemas.microsoft.com/office/drawing/2014/main" id="{3C407F9A-14E6-F874-2329-D94B5EE19B68}"/>
              </a:ext>
            </a:extLst>
          </p:cNvPr>
          <p:cNvSpPr txBox="1"/>
          <p:nvPr/>
        </p:nvSpPr>
        <p:spPr>
          <a:xfrm>
            <a:off x="321141" y="5393442"/>
            <a:ext cx="6848762" cy="2353593"/>
          </a:xfrm>
          <a:prstGeom prst="rect">
            <a:avLst/>
          </a:prstGeom>
        </p:spPr>
        <p:txBody>
          <a:bodyPr wrap="square" lIns="0" tIns="0" rIns="0" bIns="0" rtlCol="0" anchor="t">
            <a:spAutoFit/>
          </a:bodyPr>
          <a:lstStyle/>
          <a:p>
            <a:pPr marL="471805" lvl="1" indent="-235585">
              <a:lnSpc>
                <a:spcPts val="3059"/>
              </a:lnSpc>
              <a:buFont typeface="Arial"/>
              <a:buChar char="•"/>
            </a:pPr>
            <a:r>
              <a:rPr lang="en-US" sz="2400" dirty="0">
                <a:solidFill>
                  <a:srgbClr val="000000"/>
                </a:solidFill>
                <a:latin typeface="Telegraf"/>
              </a:rPr>
              <a:t>Lack of reliable, comparable data</a:t>
            </a:r>
          </a:p>
          <a:p>
            <a:pPr marL="471805" lvl="1" indent="-235585">
              <a:lnSpc>
                <a:spcPts val="3059"/>
              </a:lnSpc>
              <a:buFont typeface="Arial"/>
              <a:buChar char="•"/>
            </a:pPr>
            <a:r>
              <a:rPr lang="en-US" sz="2400" dirty="0">
                <a:solidFill>
                  <a:srgbClr val="000000"/>
                </a:solidFill>
                <a:latin typeface="Telegraf"/>
              </a:rPr>
              <a:t>Lack of data on evidence-based prevention programs</a:t>
            </a:r>
          </a:p>
          <a:p>
            <a:pPr marL="471805" lvl="1" indent="-235585">
              <a:lnSpc>
                <a:spcPts val="3059"/>
              </a:lnSpc>
              <a:buFont typeface="Arial"/>
              <a:buChar char="•"/>
            </a:pPr>
            <a:r>
              <a:rPr lang="en-US" sz="2400" dirty="0">
                <a:solidFill>
                  <a:srgbClr val="000000"/>
                </a:solidFill>
                <a:latin typeface="Telegraf"/>
              </a:rPr>
              <a:t>Proposal for additional indicators, such as on human rights, harms and consequences of drug use (e.g., GDPI)</a:t>
            </a:r>
          </a:p>
        </p:txBody>
      </p:sp>
      <p:sp>
        <p:nvSpPr>
          <p:cNvPr id="8" name="TextBox 8">
            <a:extLst>
              <a:ext uri="{FF2B5EF4-FFF2-40B4-BE49-F238E27FC236}">
                <a16:creationId xmlns:a16="http://schemas.microsoft.com/office/drawing/2014/main" id="{4EEE24EA-3B6B-F894-EE17-DF983E27B97F}"/>
              </a:ext>
            </a:extLst>
          </p:cNvPr>
          <p:cNvSpPr txBox="1"/>
          <p:nvPr/>
        </p:nvSpPr>
        <p:spPr>
          <a:xfrm>
            <a:off x="8497956" y="937701"/>
            <a:ext cx="9468903" cy="8411598"/>
          </a:xfrm>
          <a:prstGeom prst="rect">
            <a:avLst/>
          </a:prstGeom>
        </p:spPr>
        <p:txBody>
          <a:bodyPr wrap="square" lIns="0" tIns="0" rIns="0" bIns="0" rtlCol="0" anchor="t">
            <a:spAutoFit/>
          </a:bodyPr>
          <a:lstStyle/>
          <a:p>
            <a:pPr>
              <a:lnSpc>
                <a:spcPts val="3824"/>
              </a:lnSpc>
            </a:pPr>
            <a:r>
              <a:rPr lang="en-US" sz="2700" dirty="0">
                <a:solidFill>
                  <a:srgbClr val="094E5E"/>
                </a:solidFill>
                <a:latin typeface="Telegraf Bold"/>
              </a:rPr>
              <a:t>Progress made:</a:t>
            </a:r>
            <a:endParaRPr lang="en-US" sz="2731" dirty="0">
              <a:solidFill>
                <a:srgbClr val="094E5E"/>
              </a:solidFill>
              <a:latin typeface="Telegraf Bold"/>
            </a:endParaRPr>
          </a:p>
          <a:p>
            <a:pPr marL="471805" lvl="1" indent="-235585">
              <a:lnSpc>
                <a:spcPts val="3059"/>
              </a:lnSpc>
              <a:buFont typeface="Arial"/>
              <a:buChar char="•"/>
            </a:pPr>
            <a:r>
              <a:rPr lang="en-US" sz="2400" dirty="0">
                <a:solidFill>
                  <a:srgbClr val="000000"/>
                </a:solidFill>
                <a:latin typeface="Telegraf"/>
              </a:rPr>
              <a:t>Civil society involvement and collaboration</a:t>
            </a:r>
          </a:p>
          <a:p>
            <a:pPr marL="471805" lvl="1" indent="-235585">
              <a:lnSpc>
                <a:spcPts val="3059"/>
              </a:lnSpc>
              <a:buFont typeface="Arial"/>
              <a:buChar char="•"/>
            </a:pPr>
            <a:r>
              <a:rPr lang="en-US" sz="2400" dirty="0">
                <a:solidFill>
                  <a:srgbClr val="000000"/>
                </a:solidFill>
                <a:latin typeface="Telegraf"/>
              </a:rPr>
              <a:t>Prevention, treatment, and recovery</a:t>
            </a:r>
          </a:p>
          <a:p>
            <a:pPr marL="471805" lvl="1" indent="-235585">
              <a:lnSpc>
                <a:spcPts val="3059"/>
              </a:lnSpc>
              <a:buFont typeface="Arial"/>
              <a:buChar char="•"/>
            </a:pPr>
            <a:r>
              <a:rPr lang="en-US" sz="2400" dirty="0">
                <a:solidFill>
                  <a:srgbClr val="000000"/>
                </a:solidFill>
                <a:latin typeface="Telegraf"/>
              </a:rPr>
              <a:t>Harm reduction, safe/safer supply, and overdose prevention</a:t>
            </a:r>
          </a:p>
          <a:p>
            <a:pPr marL="471805" lvl="1" indent="-235585">
              <a:lnSpc>
                <a:spcPts val="3059"/>
              </a:lnSpc>
              <a:buFont typeface="Arial"/>
              <a:buChar char="•"/>
            </a:pPr>
            <a:r>
              <a:rPr lang="en-US" sz="2400" dirty="0">
                <a:solidFill>
                  <a:srgbClr val="000000"/>
                </a:solidFill>
                <a:latin typeface="Telegraf"/>
              </a:rPr>
              <a:t>Legal regulation</a:t>
            </a:r>
          </a:p>
          <a:p>
            <a:pPr marL="236220" lvl="1">
              <a:lnSpc>
                <a:spcPts val="3059"/>
              </a:lnSpc>
            </a:pPr>
            <a:endParaRPr lang="en-US" sz="2000" dirty="0">
              <a:solidFill>
                <a:srgbClr val="000000"/>
              </a:solidFill>
              <a:latin typeface="Telegraf"/>
            </a:endParaRPr>
          </a:p>
          <a:p>
            <a:pPr marL="236220" lvl="1">
              <a:lnSpc>
                <a:spcPts val="3059"/>
              </a:lnSpc>
            </a:pPr>
            <a:r>
              <a:rPr lang="en-US" sz="2700" dirty="0">
                <a:solidFill>
                  <a:srgbClr val="094E5E"/>
                </a:solidFill>
                <a:latin typeface="Telegraf Bold"/>
              </a:rPr>
              <a:t>Other challenges:</a:t>
            </a:r>
          </a:p>
          <a:p>
            <a:pPr marL="471805" lvl="1" indent="-235585">
              <a:lnSpc>
                <a:spcPts val="3059"/>
              </a:lnSpc>
              <a:buFont typeface="Arial"/>
              <a:buChar char="•"/>
            </a:pPr>
            <a:r>
              <a:rPr lang="en-US" sz="2400" dirty="0">
                <a:solidFill>
                  <a:srgbClr val="000000"/>
                </a:solidFill>
                <a:latin typeface="Telegraf"/>
              </a:rPr>
              <a:t>Stagnancy of drug policies</a:t>
            </a:r>
          </a:p>
          <a:p>
            <a:pPr marL="471805" lvl="1" indent="-235585">
              <a:lnSpc>
                <a:spcPts val="3059"/>
              </a:lnSpc>
              <a:buFont typeface="Arial"/>
              <a:buChar char="•"/>
            </a:pPr>
            <a:r>
              <a:rPr lang="en-US" sz="2400" dirty="0">
                <a:solidFill>
                  <a:srgbClr val="000000"/>
                </a:solidFill>
                <a:latin typeface="Telegraf"/>
              </a:rPr>
              <a:t>Insufficient evaluation and lack of indicators to measure progress</a:t>
            </a:r>
          </a:p>
          <a:p>
            <a:pPr marL="471805" lvl="1" indent="-235585">
              <a:lnSpc>
                <a:spcPts val="3059"/>
              </a:lnSpc>
              <a:buFont typeface="Arial"/>
              <a:buChar char="•"/>
            </a:pPr>
            <a:r>
              <a:rPr lang="en-US" sz="2400" dirty="0">
                <a:solidFill>
                  <a:srgbClr val="000000"/>
                </a:solidFill>
                <a:latin typeface="Telegraf"/>
              </a:rPr>
              <a:t>War and crisis</a:t>
            </a:r>
          </a:p>
          <a:p>
            <a:pPr marL="471805" lvl="1" indent="-235585">
              <a:lnSpc>
                <a:spcPts val="3059"/>
              </a:lnSpc>
              <a:buFont typeface="Arial"/>
              <a:buChar char="•"/>
            </a:pPr>
            <a:r>
              <a:rPr lang="en-US" sz="2400" dirty="0">
                <a:solidFill>
                  <a:srgbClr val="000000"/>
                </a:solidFill>
                <a:latin typeface="Telegraf"/>
              </a:rPr>
              <a:t>Harassment and violence against civil society</a:t>
            </a:r>
          </a:p>
          <a:p>
            <a:pPr marL="471805" lvl="1" indent="-235585">
              <a:lnSpc>
                <a:spcPts val="3059"/>
              </a:lnSpc>
              <a:buFont typeface="Arial"/>
              <a:buChar char="•"/>
            </a:pPr>
            <a:r>
              <a:rPr lang="en-US" sz="2400" dirty="0">
                <a:solidFill>
                  <a:srgbClr val="000000"/>
                </a:solidFill>
                <a:latin typeface="Telegraf"/>
              </a:rPr>
              <a:t>Lack of funding</a:t>
            </a:r>
            <a:endParaRPr lang="en-US" sz="2400" dirty="0">
              <a:solidFill>
                <a:srgbClr val="094E5E"/>
              </a:solidFill>
              <a:latin typeface="Telegraf Bold"/>
            </a:endParaRPr>
          </a:p>
          <a:p>
            <a:pPr marL="236220" lvl="1">
              <a:lnSpc>
                <a:spcPts val="3059"/>
              </a:lnSpc>
            </a:pPr>
            <a:endParaRPr lang="en-US" sz="2400" dirty="0">
              <a:solidFill>
                <a:srgbClr val="094E5E"/>
              </a:solidFill>
              <a:latin typeface="Telegraf Bold"/>
            </a:endParaRPr>
          </a:p>
          <a:p>
            <a:pPr marL="236220" lvl="1">
              <a:lnSpc>
                <a:spcPts val="3059"/>
              </a:lnSpc>
            </a:pPr>
            <a:r>
              <a:rPr lang="en-US" sz="2700" dirty="0">
                <a:solidFill>
                  <a:srgbClr val="094E5E"/>
                </a:solidFill>
                <a:latin typeface="Telegraf Bold"/>
              </a:rPr>
              <a:t>Emerging trends:</a:t>
            </a:r>
          </a:p>
          <a:p>
            <a:pPr marL="471805" lvl="1" indent="-235585">
              <a:lnSpc>
                <a:spcPts val="3059"/>
              </a:lnSpc>
              <a:buFont typeface="Arial"/>
              <a:buChar char="•"/>
            </a:pPr>
            <a:r>
              <a:rPr lang="en-US" sz="2400" dirty="0">
                <a:solidFill>
                  <a:srgbClr val="000000"/>
                </a:solidFill>
                <a:latin typeface="Telegraf"/>
              </a:rPr>
              <a:t>Increased engagement by UN human rights bodies</a:t>
            </a:r>
          </a:p>
          <a:p>
            <a:pPr marL="471805" lvl="1" indent="-235585">
              <a:lnSpc>
                <a:spcPts val="3059"/>
              </a:lnSpc>
              <a:buFont typeface="Arial"/>
              <a:buChar char="•"/>
            </a:pPr>
            <a:r>
              <a:rPr lang="en-US" sz="2400" dirty="0">
                <a:solidFill>
                  <a:srgbClr val="000000"/>
                </a:solidFill>
                <a:latin typeface="Telegraf"/>
              </a:rPr>
              <a:t>Focus on racial justice, equality, and non-discrimination</a:t>
            </a:r>
          </a:p>
          <a:p>
            <a:pPr marL="471805" lvl="1" indent="-235585">
              <a:lnSpc>
                <a:spcPts val="3059"/>
              </a:lnSpc>
              <a:buFont typeface="Arial"/>
              <a:buChar char="•"/>
            </a:pPr>
            <a:r>
              <a:rPr lang="en-US" sz="2400" dirty="0">
                <a:solidFill>
                  <a:srgbClr val="000000"/>
                </a:solidFill>
                <a:latin typeface="Telegraf"/>
              </a:rPr>
              <a:t>Criminalization of women and youth</a:t>
            </a:r>
          </a:p>
          <a:p>
            <a:pPr marL="471805" lvl="1" indent="-235585">
              <a:lnSpc>
                <a:spcPts val="3059"/>
              </a:lnSpc>
              <a:buFont typeface="Arial"/>
              <a:buChar char="•"/>
            </a:pPr>
            <a:r>
              <a:rPr lang="en-US" sz="2400" dirty="0">
                <a:solidFill>
                  <a:srgbClr val="000000"/>
                </a:solidFill>
                <a:latin typeface="Telegraf"/>
              </a:rPr>
              <a:t>Decolonization of the drug control regime</a:t>
            </a:r>
          </a:p>
          <a:p>
            <a:pPr marL="471805" lvl="1" indent="-235585">
              <a:lnSpc>
                <a:spcPts val="3059"/>
              </a:lnSpc>
              <a:buFont typeface="Arial"/>
              <a:buChar char="•"/>
            </a:pPr>
            <a:r>
              <a:rPr lang="en-US" sz="2400" dirty="0">
                <a:solidFill>
                  <a:srgbClr val="000000"/>
                </a:solidFill>
                <a:latin typeface="Telegraf"/>
              </a:rPr>
              <a:t>Addressing root causes of drug-related issues</a:t>
            </a:r>
          </a:p>
          <a:p>
            <a:pPr marL="471805" lvl="1" indent="-235585">
              <a:lnSpc>
                <a:spcPts val="3059"/>
              </a:lnSpc>
              <a:buFont typeface="Arial"/>
              <a:buChar char="•"/>
            </a:pPr>
            <a:endParaRPr lang="en-US" sz="2150" dirty="0">
              <a:solidFill>
                <a:srgbClr val="000000"/>
              </a:solidFill>
              <a:latin typeface="Telegraf"/>
            </a:endParaRPr>
          </a:p>
        </p:txBody>
      </p:sp>
      <p:sp>
        <p:nvSpPr>
          <p:cNvPr id="12" name="Freeform 8">
            <a:extLst>
              <a:ext uri="{FF2B5EF4-FFF2-40B4-BE49-F238E27FC236}">
                <a16:creationId xmlns:a16="http://schemas.microsoft.com/office/drawing/2014/main" id="{24897868-0EC7-CF0F-E649-094CAE0FA86A}"/>
              </a:ext>
            </a:extLst>
          </p:cNvPr>
          <p:cNvSpPr/>
          <p:nvPr/>
        </p:nvSpPr>
        <p:spPr>
          <a:xfrm>
            <a:off x="2029894" y="8943225"/>
            <a:ext cx="878443" cy="878443"/>
          </a:xfrm>
          <a:custGeom>
            <a:avLst/>
            <a:gdLst/>
            <a:ahLst/>
            <a:cxnLst/>
            <a:rect l="l" t="t" r="r" b="b"/>
            <a:pathLst>
              <a:path w="878443" h="878443">
                <a:moveTo>
                  <a:pt x="0" y="0"/>
                </a:moveTo>
                <a:lnTo>
                  <a:pt x="878443" y="0"/>
                </a:lnTo>
                <a:lnTo>
                  <a:pt x="878443" y="878443"/>
                </a:lnTo>
                <a:lnTo>
                  <a:pt x="0" y="878443"/>
                </a:lnTo>
                <a:lnTo>
                  <a:pt x="0" y="0"/>
                </a:lnTo>
                <a:close/>
              </a:path>
            </a:pathLst>
          </a:custGeom>
          <a:blipFill>
            <a:blip r:embed="rId3"/>
            <a:stretch>
              <a:fillRect/>
            </a:stretch>
          </a:blipFill>
        </p:spPr>
        <p:txBody>
          <a:bodyPr/>
          <a:lstStyle/>
          <a:p>
            <a:endParaRPr lang="en-US"/>
          </a:p>
        </p:txBody>
      </p:sp>
      <p:sp>
        <p:nvSpPr>
          <p:cNvPr id="14" name="Freeform 9">
            <a:extLst>
              <a:ext uri="{FF2B5EF4-FFF2-40B4-BE49-F238E27FC236}">
                <a16:creationId xmlns:a16="http://schemas.microsoft.com/office/drawing/2014/main" id="{6CE01F87-9C0E-DE05-5925-EB646C6FC508}"/>
              </a:ext>
            </a:extLst>
          </p:cNvPr>
          <p:cNvSpPr/>
          <p:nvPr/>
        </p:nvSpPr>
        <p:spPr>
          <a:xfrm>
            <a:off x="628829" y="9047612"/>
            <a:ext cx="1018958" cy="669670"/>
          </a:xfrm>
          <a:custGeom>
            <a:avLst/>
            <a:gdLst/>
            <a:ahLst/>
            <a:cxnLst/>
            <a:rect l="l" t="t" r="r" b="b"/>
            <a:pathLst>
              <a:path w="1018958" h="669670">
                <a:moveTo>
                  <a:pt x="0" y="0"/>
                </a:moveTo>
                <a:lnTo>
                  <a:pt x="1018958" y="0"/>
                </a:lnTo>
                <a:lnTo>
                  <a:pt x="1018958" y="669669"/>
                </a:lnTo>
                <a:lnTo>
                  <a:pt x="0" y="669669"/>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3270631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406854" cy="10287000"/>
          </a:xfrm>
          <a:prstGeom prst="rect">
            <a:avLst/>
          </a:prstGeom>
          <a:solidFill>
            <a:srgbClr val="51D09C"/>
          </a:solidFill>
        </p:spPr>
        <p:txBody>
          <a:bodyPr/>
          <a:lstStyle/>
          <a:p>
            <a:endParaRPr lang="en-US"/>
          </a:p>
        </p:txBody>
      </p:sp>
      <p:grpSp>
        <p:nvGrpSpPr>
          <p:cNvPr id="3" name="Group 3"/>
          <p:cNvGrpSpPr/>
          <p:nvPr/>
        </p:nvGrpSpPr>
        <p:grpSpPr>
          <a:xfrm>
            <a:off x="1547812" y="1340120"/>
            <a:ext cx="5832993" cy="4170839"/>
            <a:chOff x="0" y="0"/>
            <a:chExt cx="7777324" cy="5561118"/>
          </a:xfrm>
        </p:grpSpPr>
        <p:sp>
          <p:nvSpPr>
            <p:cNvPr id="4" name="TextBox 4"/>
            <p:cNvSpPr txBox="1"/>
            <p:nvPr/>
          </p:nvSpPr>
          <p:spPr>
            <a:xfrm>
              <a:off x="0" y="-76200"/>
              <a:ext cx="7777324" cy="3124200"/>
            </a:xfrm>
            <a:prstGeom prst="rect">
              <a:avLst/>
            </a:prstGeom>
          </p:spPr>
          <p:txBody>
            <a:bodyPr lIns="0" tIns="0" rIns="0" bIns="0" rtlCol="0" anchor="t">
              <a:spAutoFit/>
            </a:bodyPr>
            <a:lstStyle/>
            <a:p>
              <a:pPr>
                <a:lnSpc>
                  <a:spcPts val="9000"/>
                </a:lnSpc>
              </a:pPr>
              <a:r>
                <a:rPr lang="en-US" sz="7500">
                  <a:solidFill>
                    <a:srgbClr val="105661"/>
                  </a:solidFill>
                  <a:latin typeface="Telegraf Bold"/>
                </a:rPr>
                <a:t>The Way Forward</a:t>
              </a:r>
            </a:p>
          </p:txBody>
        </p:sp>
        <p:sp>
          <p:nvSpPr>
            <p:cNvPr id="5" name="TextBox 5"/>
            <p:cNvSpPr txBox="1"/>
            <p:nvPr/>
          </p:nvSpPr>
          <p:spPr>
            <a:xfrm>
              <a:off x="0" y="3486150"/>
              <a:ext cx="7777324" cy="2074968"/>
            </a:xfrm>
            <a:prstGeom prst="rect">
              <a:avLst/>
            </a:prstGeom>
          </p:spPr>
          <p:txBody>
            <a:bodyPr lIns="0" tIns="0" rIns="0" bIns="0" rtlCol="0" anchor="t">
              <a:spAutoFit/>
            </a:bodyPr>
            <a:lstStyle/>
            <a:p>
              <a:pPr>
                <a:lnSpc>
                  <a:spcPts val="3079"/>
                </a:lnSpc>
                <a:spcBef>
                  <a:spcPct val="0"/>
                </a:spcBef>
              </a:pPr>
              <a:r>
                <a:rPr lang="en-US" sz="2200">
                  <a:solidFill>
                    <a:srgbClr val="000000"/>
                  </a:solidFill>
                  <a:latin typeface="Telegraf"/>
                </a:rPr>
                <a:t>Respondents identified key issues that need to be addressed to ensure that drug related matters are adequately tackled in the next years:</a:t>
              </a:r>
            </a:p>
          </p:txBody>
        </p:sp>
      </p:grpSp>
      <p:sp>
        <p:nvSpPr>
          <p:cNvPr id="6" name="TextBox 6"/>
          <p:cNvSpPr txBox="1"/>
          <p:nvPr/>
        </p:nvSpPr>
        <p:spPr>
          <a:xfrm>
            <a:off x="2211869" y="6152674"/>
            <a:ext cx="5473857" cy="1876425"/>
          </a:xfrm>
          <a:prstGeom prst="rect">
            <a:avLst/>
          </a:prstGeom>
        </p:spPr>
        <p:txBody>
          <a:bodyPr lIns="0" tIns="0" rIns="0" bIns="0" rtlCol="0" anchor="t">
            <a:spAutoFit/>
          </a:bodyPr>
          <a:lstStyle/>
          <a:p>
            <a:pPr>
              <a:lnSpc>
                <a:spcPts val="3600"/>
              </a:lnSpc>
            </a:pPr>
            <a:r>
              <a:rPr lang="en-US" sz="3000">
                <a:solidFill>
                  <a:srgbClr val="000000"/>
                </a:solidFill>
                <a:latin typeface="Telegraf Bold"/>
              </a:rPr>
              <a:t>Capacity building and comprehensive public health training;</a:t>
            </a:r>
          </a:p>
          <a:p>
            <a:pPr>
              <a:lnSpc>
                <a:spcPts val="3600"/>
              </a:lnSpc>
            </a:pPr>
            <a:endParaRPr lang="en-US" sz="3000">
              <a:solidFill>
                <a:srgbClr val="000000"/>
              </a:solidFill>
              <a:latin typeface="Telegraf Bold"/>
            </a:endParaRPr>
          </a:p>
        </p:txBody>
      </p:sp>
      <p:sp>
        <p:nvSpPr>
          <p:cNvPr id="7" name="TextBox 7"/>
          <p:cNvSpPr txBox="1"/>
          <p:nvPr/>
        </p:nvSpPr>
        <p:spPr>
          <a:xfrm>
            <a:off x="1012278" y="6126480"/>
            <a:ext cx="821621" cy="828675"/>
          </a:xfrm>
          <a:prstGeom prst="rect">
            <a:avLst/>
          </a:prstGeom>
        </p:spPr>
        <p:txBody>
          <a:bodyPr lIns="0" tIns="0" rIns="0" bIns="0" rtlCol="0" anchor="t">
            <a:spAutoFit/>
          </a:bodyPr>
          <a:lstStyle/>
          <a:p>
            <a:pPr>
              <a:lnSpc>
                <a:spcPts val="6000"/>
              </a:lnSpc>
            </a:pPr>
            <a:r>
              <a:rPr lang="en-US" sz="5000">
                <a:solidFill>
                  <a:srgbClr val="51D09C"/>
                </a:solidFill>
                <a:latin typeface="Telegraf Bold"/>
              </a:rPr>
              <a:t>01</a:t>
            </a:r>
          </a:p>
        </p:txBody>
      </p:sp>
      <p:sp>
        <p:nvSpPr>
          <p:cNvPr id="8" name="TextBox 8"/>
          <p:cNvSpPr txBox="1"/>
          <p:nvPr/>
        </p:nvSpPr>
        <p:spPr>
          <a:xfrm>
            <a:off x="2209817" y="8067675"/>
            <a:ext cx="5475910" cy="1419225"/>
          </a:xfrm>
          <a:prstGeom prst="rect">
            <a:avLst/>
          </a:prstGeom>
        </p:spPr>
        <p:txBody>
          <a:bodyPr lIns="0" tIns="0" rIns="0" bIns="0" rtlCol="0" anchor="t">
            <a:spAutoFit/>
          </a:bodyPr>
          <a:lstStyle/>
          <a:p>
            <a:pPr marL="0" lvl="0" indent="0" algn="l">
              <a:lnSpc>
                <a:spcPts val="3600"/>
              </a:lnSpc>
              <a:spcBef>
                <a:spcPct val="0"/>
              </a:spcBef>
            </a:pPr>
            <a:r>
              <a:rPr lang="en-US" sz="3000">
                <a:solidFill>
                  <a:srgbClr val="000000"/>
                </a:solidFill>
                <a:latin typeface="Telegraf Bold"/>
              </a:rPr>
              <a:t>Investment in evidence-based prevention interventions;</a:t>
            </a:r>
          </a:p>
        </p:txBody>
      </p:sp>
      <p:sp>
        <p:nvSpPr>
          <p:cNvPr id="9" name="TextBox 9"/>
          <p:cNvSpPr txBox="1"/>
          <p:nvPr/>
        </p:nvSpPr>
        <p:spPr>
          <a:xfrm>
            <a:off x="1012278" y="8067675"/>
            <a:ext cx="907746" cy="828675"/>
          </a:xfrm>
          <a:prstGeom prst="rect">
            <a:avLst/>
          </a:prstGeom>
        </p:spPr>
        <p:txBody>
          <a:bodyPr lIns="0" tIns="0" rIns="0" bIns="0" rtlCol="0" anchor="t">
            <a:spAutoFit/>
          </a:bodyPr>
          <a:lstStyle/>
          <a:p>
            <a:pPr>
              <a:lnSpc>
                <a:spcPts val="6000"/>
              </a:lnSpc>
            </a:pPr>
            <a:r>
              <a:rPr lang="en-US" sz="5000">
                <a:solidFill>
                  <a:srgbClr val="51D09C"/>
                </a:solidFill>
                <a:latin typeface="Telegraf Bold"/>
              </a:rPr>
              <a:t>02</a:t>
            </a:r>
          </a:p>
        </p:txBody>
      </p:sp>
      <p:sp>
        <p:nvSpPr>
          <p:cNvPr id="10" name="TextBox 10"/>
          <p:cNvSpPr txBox="1"/>
          <p:nvPr/>
        </p:nvSpPr>
        <p:spPr>
          <a:xfrm>
            <a:off x="9933449" y="701356"/>
            <a:ext cx="6960131" cy="923330"/>
          </a:xfrm>
          <a:prstGeom prst="rect">
            <a:avLst/>
          </a:prstGeom>
        </p:spPr>
        <p:txBody>
          <a:bodyPr lIns="0" tIns="0" rIns="0" bIns="0" rtlCol="0" anchor="t">
            <a:spAutoFit/>
          </a:bodyPr>
          <a:lstStyle/>
          <a:p>
            <a:pPr marL="0" lvl="0" indent="0" algn="l">
              <a:lnSpc>
                <a:spcPts val="3600"/>
              </a:lnSpc>
              <a:spcBef>
                <a:spcPct val="0"/>
              </a:spcBef>
            </a:pPr>
            <a:r>
              <a:rPr lang="en-US" sz="3000">
                <a:solidFill>
                  <a:srgbClr val="000000"/>
                </a:solidFill>
                <a:latin typeface="Telegraf Bold"/>
              </a:rPr>
              <a:t>Improved access to harm reduction, treatment, and recovery services;</a:t>
            </a:r>
          </a:p>
        </p:txBody>
      </p:sp>
      <p:sp>
        <p:nvSpPr>
          <p:cNvPr id="11" name="TextBox 11"/>
          <p:cNvSpPr txBox="1"/>
          <p:nvPr/>
        </p:nvSpPr>
        <p:spPr>
          <a:xfrm>
            <a:off x="8663511" y="691252"/>
            <a:ext cx="960978" cy="828675"/>
          </a:xfrm>
          <a:prstGeom prst="rect">
            <a:avLst/>
          </a:prstGeom>
        </p:spPr>
        <p:txBody>
          <a:bodyPr lIns="0" tIns="0" rIns="0" bIns="0" rtlCol="0" anchor="t">
            <a:spAutoFit/>
          </a:bodyPr>
          <a:lstStyle/>
          <a:p>
            <a:pPr>
              <a:lnSpc>
                <a:spcPts val="6000"/>
              </a:lnSpc>
            </a:pPr>
            <a:r>
              <a:rPr lang="en-US" sz="5000">
                <a:solidFill>
                  <a:srgbClr val="51D09C"/>
                </a:solidFill>
                <a:latin typeface="Telegraf Bold"/>
              </a:rPr>
              <a:t>03</a:t>
            </a:r>
          </a:p>
        </p:txBody>
      </p:sp>
      <p:sp>
        <p:nvSpPr>
          <p:cNvPr id="12" name="TextBox 12"/>
          <p:cNvSpPr txBox="1"/>
          <p:nvPr/>
        </p:nvSpPr>
        <p:spPr>
          <a:xfrm>
            <a:off x="9933449" y="2037874"/>
            <a:ext cx="6960131" cy="2333625"/>
          </a:xfrm>
          <a:prstGeom prst="rect">
            <a:avLst/>
          </a:prstGeom>
        </p:spPr>
        <p:txBody>
          <a:bodyPr lIns="0" tIns="0" rIns="0" bIns="0" rtlCol="0" anchor="t">
            <a:spAutoFit/>
          </a:bodyPr>
          <a:lstStyle/>
          <a:p>
            <a:pPr marL="0" lvl="0" indent="0" algn="l">
              <a:lnSpc>
                <a:spcPts val="3600"/>
              </a:lnSpc>
              <a:spcBef>
                <a:spcPct val="0"/>
              </a:spcBef>
            </a:pPr>
            <a:r>
              <a:rPr lang="en-US" sz="3000">
                <a:solidFill>
                  <a:srgbClr val="000000"/>
                </a:solidFill>
                <a:latin typeface="Telegraf Bold"/>
              </a:rPr>
              <a:t>Addressing root causes of drug-related issues, such as poverty, structural violence, racism, inequality, and lack of access to education and healthcare; </a:t>
            </a:r>
          </a:p>
        </p:txBody>
      </p:sp>
      <p:sp>
        <p:nvSpPr>
          <p:cNvPr id="13" name="TextBox 13"/>
          <p:cNvSpPr txBox="1"/>
          <p:nvPr/>
        </p:nvSpPr>
        <p:spPr>
          <a:xfrm>
            <a:off x="8663511" y="1992190"/>
            <a:ext cx="960978" cy="828675"/>
          </a:xfrm>
          <a:prstGeom prst="rect">
            <a:avLst/>
          </a:prstGeom>
        </p:spPr>
        <p:txBody>
          <a:bodyPr lIns="0" tIns="0" rIns="0" bIns="0" rtlCol="0" anchor="t">
            <a:spAutoFit/>
          </a:bodyPr>
          <a:lstStyle/>
          <a:p>
            <a:pPr>
              <a:lnSpc>
                <a:spcPts val="6000"/>
              </a:lnSpc>
            </a:pPr>
            <a:r>
              <a:rPr lang="en-US" sz="5000">
                <a:solidFill>
                  <a:srgbClr val="51D09C"/>
                </a:solidFill>
                <a:latin typeface="Telegraf Bold"/>
              </a:rPr>
              <a:t>04</a:t>
            </a:r>
          </a:p>
        </p:txBody>
      </p:sp>
      <p:sp>
        <p:nvSpPr>
          <p:cNvPr id="14" name="TextBox 14"/>
          <p:cNvSpPr txBox="1"/>
          <p:nvPr/>
        </p:nvSpPr>
        <p:spPr>
          <a:xfrm>
            <a:off x="9933449" y="4707255"/>
            <a:ext cx="6960131" cy="1419225"/>
          </a:xfrm>
          <a:prstGeom prst="rect">
            <a:avLst/>
          </a:prstGeom>
        </p:spPr>
        <p:txBody>
          <a:bodyPr lIns="0" tIns="0" rIns="0" bIns="0" rtlCol="0" anchor="t">
            <a:spAutoFit/>
          </a:bodyPr>
          <a:lstStyle/>
          <a:p>
            <a:pPr marL="0" lvl="0" indent="0" algn="l">
              <a:lnSpc>
                <a:spcPts val="3600"/>
              </a:lnSpc>
              <a:spcBef>
                <a:spcPct val="0"/>
              </a:spcBef>
            </a:pPr>
            <a:r>
              <a:rPr lang="en-US" sz="3000">
                <a:solidFill>
                  <a:srgbClr val="000000"/>
                </a:solidFill>
                <a:latin typeface="Telegraf Bold"/>
              </a:rPr>
              <a:t>A shift towards health-focused policies rather than punitive measures; </a:t>
            </a:r>
          </a:p>
        </p:txBody>
      </p:sp>
      <p:sp>
        <p:nvSpPr>
          <p:cNvPr id="15" name="TextBox 15"/>
          <p:cNvSpPr txBox="1"/>
          <p:nvPr/>
        </p:nvSpPr>
        <p:spPr>
          <a:xfrm>
            <a:off x="8663511" y="4688205"/>
            <a:ext cx="960978" cy="828675"/>
          </a:xfrm>
          <a:prstGeom prst="rect">
            <a:avLst/>
          </a:prstGeom>
        </p:spPr>
        <p:txBody>
          <a:bodyPr lIns="0" tIns="0" rIns="0" bIns="0" rtlCol="0" anchor="t">
            <a:spAutoFit/>
          </a:bodyPr>
          <a:lstStyle/>
          <a:p>
            <a:pPr>
              <a:lnSpc>
                <a:spcPts val="6000"/>
              </a:lnSpc>
            </a:pPr>
            <a:r>
              <a:rPr lang="en-US" sz="5000">
                <a:solidFill>
                  <a:srgbClr val="51D09C"/>
                </a:solidFill>
                <a:latin typeface="Telegraf Bold"/>
              </a:rPr>
              <a:t>05</a:t>
            </a:r>
          </a:p>
        </p:txBody>
      </p:sp>
      <p:sp>
        <p:nvSpPr>
          <p:cNvPr id="16" name="TextBox 16"/>
          <p:cNvSpPr txBox="1"/>
          <p:nvPr/>
        </p:nvSpPr>
        <p:spPr>
          <a:xfrm>
            <a:off x="9933449" y="6462236"/>
            <a:ext cx="6960131" cy="3248025"/>
          </a:xfrm>
          <a:prstGeom prst="rect">
            <a:avLst/>
          </a:prstGeom>
        </p:spPr>
        <p:txBody>
          <a:bodyPr lIns="0" tIns="0" rIns="0" bIns="0" rtlCol="0" anchor="t">
            <a:spAutoFit/>
          </a:bodyPr>
          <a:lstStyle/>
          <a:p>
            <a:pPr marL="0" lvl="0" indent="0" algn="l">
              <a:lnSpc>
                <a:spcPts val="3600"/>
              </a:lnSpc>
              <a:spcBef>
                <a:spcPct val="0"/>
              </a:spcBef>
            </a:pPr>
            <a:r>
              <a:rPr lang="en-US" sz="3000">
                <a:solidFill>
                  <a:srgbClr val="000000"/>
                </a:solidFill>
                <a:latin typeface="Telegraf Bold"/>
              </a:rPr>
              <a:t>Enhanced collaboration across UN bodies to enhance coherence between the international drug control regime and international human rights obligations, placing equality and non-discrimination at the center of drug policymaking.</a:t>
            </a:r>
          </a:p>
        </p:txBody>
      </p:sp>
      <p:sp>
        <p:nvSpPr>
          <p:cNvPr id="17" name="TextBox 17"/>
          <p:cNvSpPr txBox="1"/>
          <p:nvPr/>
        </p:nvSpPr>
        <p:spPr>
          <a:xfrm>
            <a:off x="8692086" y="6462236"/>
            <a:ext cx="960978" cy="828675"/>
          </a:xfrm>
          <a:prstGeom prst="rect">
            <a:avLst/>
          </a:prstGeom>
        </p:spPr>
        <p:txBody>
          <a:bodyPr lIns="0" tIns="0" rIns="0" bIns="0" rtlCol="0" anchor="t">
            <a:spAutoFit/>
          </a:bodyPr>
          <a:lstStyle/>
          <a:p>
            <a:pPr>
              <a:lnSpc>
                <a:spcPts val="6000"/>
              </a:lnSpc>
            </a:pPr>
            <a:r>
              <a:rPr lang="en-US" sz="5000">
                <a:solidFill>
                  <a:srgbClr val="51D09C"/>
                </a:solidFill>
                <a:latin typeface="Telegraf Bold"/>
              </a:rPr>
              <a:t>06</a:t>
            </a:r>
          </a:p>
        </p:txBody>
      </p:sp>
      <p:sp>
        <p:nvSpPr>
          <p:cNvPr id="19" name="Freeform 25">
            <a:extLst>
              <a:ext uri="{FF2B5EF4-FFF2-40B4-BE49-F238E27FC236}">
                <a16:creationId xmlns:a16="http://schemas.microsoft.com/office/drawing/2014/main" id="{816CABC7-DA04-49A3-91AA-BCEBEDC6E464}"/>
              </a:ext>
            </a:extLst>
          </p:cNvPr>
          <p:cNvSpPr/>
          <p:nvPr/>
        </p:nvSpPr>
        <p:spPr>
          <a:xfrm>
            <a:off x="2320137" y="385198"/>
            <a:ext cx="982971" cy="646019"/>
          </a:xfrm>
          <a:custGeom>
            <a:avLst/>
            <a:gdLst/>
            <a:ahLst/>
            <a:cxnLst/>
            <a:rect l="l" t="t" r="r" b="b"/>
            <a:pathLst>
              <a:path w="982971" h="646019">
                <a:moveTo>
                  <a:pt x="0" y="0"/>
                </a:moveTo>
                <a:lnTo>
                  <a:pt x="982971" y="0"/>
                </a:lnTo>
                <a:lnTo>
                  <a:pt x="982971" y="646019"/>
                </a:lnTo>
                <a:lnTo>
                  <a:pt x="0" y="646019"/>
                </a:lnTo>
                <a:lnTo>
                  <a:pt x="0" y="0"/>
                </a:lnTo>
                <a:close/>
              </a:path>
            </a:pathLst>
          </a:custGeom>
          <a:blipFill>
            <a:blip r:embed="rId3"/>
            <a:stretch>
              <a:fillRect/>
            </a:stretch>
          </a:blipFill>
        </p:spPr>
        <p:txBody>
          <a:bodyPr/>
          <a:lstStyle/>
          <a:p>
            <a:endParaRPr lang="en-US"/>
          </a:p>
        </p:txBody>
      </p:sp>
      <p:sp>
        <p:nvSpPr>
          <p:cNvPr id="21" name="Freeform 26">
            <a:extLst>
              <a:ext uri="{FF2B5EF4-FFF2-40B4-BE49-F238E27FC236}">
                <a16:creationId xmlns:a16="http://schemas.microsoft.com/office/drawing/2014/main" id="{5962D47A-80EF-AEE9-8C1A-E596436309FE}"/>
              </a:ext>
            </a:extLst>
          </p:cNvPr>
          <p:cNvSpPr/>
          <p:nvPr/>
        </p:nvSpPr>
        <p:spPr>
          <a:xfrm>
            <a:off x="856172" y="217405"/>
            <a:ext cx="981604" cy="981604"/>
          </a:xfrm>
          <a:custGeom>
            <a:avLst/>
            <a:gdLst/>
            <a:ahLst/>
            <a:cxnLst/>
            <a:rect l="l" t="t" r="r" b="b"/>
            <a:pathLst>
              <a:path w="981604" h="981604">
                <a:moveTo>
                  <a:pt x="0" y="0"/>
                </a:moveTo>
                <a:lnTo>
                  <a:pt x="981604" y="0"/>
                </a:lnTo>
                <a:lnTo>
                  <a:pt x="981604" y="981604"/>
                </a:lnTo>
                <a:lnTo>
                  <a:pt x="0" y="981604"/>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406854" cy="10287000"/>
          </a:xfrm>
          <a:prstGeom prst="rect">
            <a:avLst/>
          </a:prstGeom>
          <a:solidFill>
            <a:srgbClr val="30B683"/>
          </a:solidFill>
        </p:spPr>
        <p:txBody>
          <a:bodyPr/>
          <a:lstStyle/>
          <a:p>
            <a:endParaRPr lang="en-US"/>
          </a:p>
        </p:txBody>
      </p:sp>
      <p:sp>
        <p:nvSpPr>
          <p:cNvPr id="3" name="Freeform 3"/>
          <p:cNvSpPr/>
          <p:nvPr/>
        </p:nvSpPr>
        <p:spPr>
          <a:xfrm>
            <a:off x="1028700" y="2925615"/>
            <a:ext cx="1739624" cy="1739624"/>
          </a:xfrm>
          <a:custGeom>
            <a:avLst/>
            <a:gdLst/>
            <a:ahLst/>
            <a:cxnLst/>
            <a:rect l="l" t="t" r="r" b="b"/>
            <a:pathLst>
              <a:path w="1739624" h="1739624">
                <a:moveTo>
                  <a:pt x="0" y="0"/>
                </a:moveTo>
                <a:lnTo>
                  <a:pt x="1739624" y="0"/>
                </a:lnTo>
                <a:lnTo>
                  <a:pt x="1739624" y="1739624"/>
                </a:lnTo>
                <a:lnTo>
                  <a:pt x="0" y="17396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028700" y="5920723"/>
            <a:ext cx="1739624" cy="1652643"/>
          </a:xfrm>
          <a:custGeom>
            <a:avLst/>
            <a:gdLst/>
            <a:ahLst/>
            <a:cxnLst/>
            <a:rect l="l" t="t" r="r" b="b"/>
            <a:pathLst>
              <a:path w="1739624" h="1652643">
                <a:moveTo>
                  <a:pt x="0" y="0"/>
                </a:moveTo>
                <a:lnTo>
                  <a:pt x="1739624" y="0"/>
                </a:lnTo>
                <a:lnTo>
                  <a:pt x="1739624" y="1652643"/>
                </a:lnTo>
                <a:lnTo>
                  <a:pt x="0" y="165264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5" name="Group 5"/>
          <p:cNvGrpSpPr/>
          <p:nvPr/>
        </p:nvGrpSpPr>
        <p:grpSpPr>
          <a:xfrm>
            <a:off x="12640418" y="0"/>
            <a:ext cx="5647582" cy="3571291"/>
            <a:chOff x="0" y="0"/>
            <a:chExt cx="874958" cy="553286"/>
          </a:xfrm>
        </p:grpSpPr>
        <p:sp>
          <p:nvSpPr>
            <p:cNvPr id="6" name="Freeform 6"/>
            <p:cNvSpPr/>
            <p:nvPr/>
          </p:nvSpPr>
          <p:spPr>
            <a:xfrm>
              <a:off x="0" y="0"/>
              <a:ext cx="874958" cy="553286"/>
            </a:xfrm>
            <a:custGeom>
              <a:avLst/>
              <a:gdLst/>
              <a:ahLst/>
              <a:cxnLst/>
              <a:rect l="l" t="t" r="r" b="b"/>
              <a:pathLst>
                <a:path w="874958" h="553286">
                  <a:moveTo>
                    <a:pt x="0" y="0"/>
                  </a:moveTo>
                  <a:lnTo>
                    <a:pt x="874958" y="0"/>
                  </a:lnTo>
                  <a:lnTo>
                    <a:pt x="874958" y="553286"/>
                  </a:lnTo>
                  <a:lnTo>
                    <a:pt x="0" y="553286"/>
                  </a:lnTo>
                  <a:close/>
                </a:path>
              </a:pathLst>
            </a:custGeom>
            <a:blipFill>
              <a:blip r:embed="rId7"/>
              <a:stretch>
                <a:fillRect l="-8010" r="-8010"/>
              </a:stretch>
            </a:blipFill>
          </p:spPr>
          <p:txBody>
            <a:bodyPr/>
            <a:lstStyle/>
            <a:p>
              <a:endParaRPr lang="en-US"/>
            </a:p>
          </p:txBody>
        </p:sp>
      </p:grpSp>
      <p:sp>
        <p:nvSpPr>
          <p:cNvPr id="7" name="Freeform 7"/>
          <p:cNvSpPr/>
          <p:nvPr/>
        </p:nvSpPr>
        <p:spPr>
          <a:xfrm>
            <a:off x="2492665" y="9184141"/>
            <a:ext cx="982971" cy="646019"/>
          </a:xfrm>
          <a:custGeom>
            <a:avLst/>
            <a:gdLst/>
            <a:ahLst/>
            <a:cxnLst/>
            <a:rect l="l" t="t" r="r" b="b"/>
            <a:pathLst>
              <a:path w="982971" h="646019">
                <a:moveTo>
                  <a:pt x="0" y="0"/>
                </a:moveTo>
                <a:lnTo>
                  <a:pt x="982971" y="0"/>
                </a:lnTo>
                <a:lnTo>
                  <a:pt x="982971" y="646019"/>
                </a:lnTo>
                <a:lnTo>
                  <a:pt x="0" y="646019"/>
                </a:lnTo>
                <a:lnTo>
                  <a:pt x="0" y="0"/>
                </a:lnTo>
                <a:close/>
              </a:path>
            </a:pathLst>
          </a:custGeom>
          <a:blipFill>
            <a:blip r:embed="rId8"/>
            <a:stretch>
              <a:fillRect/>
            </a:stretch>
          </a:blipFill>
        </p:spPr>
        <p:txBody>
          <a:bodyPr/>
          <a:lstStyle/>
          <a:p>
            <a:endParaRPr lang="en-US"/>
          </a:p>
        </p:txBody>
      </p:sp>
      <p:sp>
        <p:nvSpPr>
          <p:cNvPr id="8" name="Freeform 8"/>
          <p:cNvSpPr/>
          <p:nvPr/>
        </p:nvSpPr>
        <p:spPr>
          <a:xfrm>
            <a:off x="1028700" y="9016348"/>
            <a:ext cx="981604" cy="981604"/>
          </a:xfrm>
          <a:custGeom>
            <a:avLst/>
            <a:gdLst/>
            <a:ahLst/>
            <a:cxnLst/>
            <a:rect l="l" t="t" r="r" b="b"/>
            <a:pathLst>
              <a:path w="981604" h="981604">
                <a:moveTo>
                  <a:pt x="0" y="0"/>
                </a:moveTo>
                <a:lnTo>
                  <a:pt x="981604" y="0"/>
                </a:lnTo>
                <a:lnTo>
                  <a:pt x="981604" y="981604"/>
                </a:lnTo>
                <a:lnTo>
                  <a:pt x="0" y="981604"/>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3387449" y="5844523"/>
            <a:ext cx="10714695" cy="434340"/>
          </a:xfrm>
          <a:prstGeom prst="rect">
            <a:avLst/>
          </a:prstGeom>
        </p:spPr>
        <p:txBody>
          <a:bodyPr lIns="0" tIns="0" rIns="0" bIns="0" rtlCol="0" anchor="t">
            <a:spAutoFit/>
          </a:bodyPr>
          <a:lstStyle/>
          <a:p>
            <a:pPr>
              <a:lnSpc>
                <a:spcPts val="3359"/>
              </a:lnSpc>
              <a:spcBef>
                <a:spcPct val="0"/>
              </a:spcBef>
            </a:pPr>
            <a:r>
              <a:rPr lang="en-US" sz="2399">
                <a:solidFill>
                  <a:srgbClr val="000000"/>
                </a:solidFill>
                <a:latin typeface="Telegraf Bold"/>
              </a:rPr>
              <a:t>4 regional consultations</a:t>
            </a:r>
          </a:p>
        </p:txBody>
      </p:sp>
      <p:grpSp>
        <p:nvGrpSpPr>
          <p:cNvPr id="10" name="Group 10"/>
          <p:cNvGrpSpPr/>
          <p:nvPr/>
        </p:nvGrpSpPr>
        <p:grpSpPr>
          <a:xfrm>
            <a:off x="12640418" y="6747045"/>
            <a:ext cx="5647582" cy="3527840"/>
            <a:chOff x="0" y="0"/>
            <a:chExt cx="874958" cy="546555"/>
          </a:xfrm>
        </p:grpSpPr>
        <p:sp>
          <p:nvSpPr>
            <p:cNvPr id="11" name="Freeform 11"/>
            <p:cNvSpPr/>
            <p:nvPr/>
          </p:nvSpPr>
          <p:spPr>
            <a:xfrm>
              <a:off x="0" y="0"/>
              <a:ext cx="874958" cy="546555"/>
            </a:xfrm>
            <a:custGeom>
              <a:avLst/>
              <a:gdLst/>
              <a:ahLst/>
              <a:cxnLst/>
              <a:rect l="l" t="t" r="r" b="b"/>
              <a:pathLst>
                <a:path w="874958" h="546555">
                  <a:moveTo>
                    <a:pt x="0" y="0"/>
                  </a:moveTo>
                  <a:lnTo>
                    <a:pt x="874958" y="0"/>
                  </a:lnTo>
                  <a:lnTo>
                    <a:pt x="874958" y="546555"/>
                  </a:lnTo>
                  <a:lnTo>
                    <a:pt x="0" y="546555"/>
                  </a:lnTo>
                  <a:close/>
                </a:path>
              </a:pathLst>
            </a:custGeom>
            <a:blipFill>
              <a:blip r:embed="rId10"/>
              <a:stretch>
                <a:fillRect b="-20064"/>
              </a:stretch>
            </a:blipFill>
          </p:spPr>
          <p:txBody>
            <a:bodyPr/>
            <a:lstStyle/>
            <a:p>
              <a:endParaRPr lang="en-US"/>
            </a:p>
          </p:txBody>
        </p:sp>
      </p:grpSp>
      <p:sp>
        <p:nvSpPr>
          <p:cNvPr id="12" name="TextBox 12"/>
          <p:cNvSpPr txBox="1"/>
          <p:nvPr/>
        </p:nvSpPr>
        <p:spPr>
          <a:xfrm>
            <a:off x="1028700" y="952500"/>
            <a:ext cx="14486478" cy="1219200"/>
          </a:xfrm>
          <a:prstGeom prst="rect">
            <a:avLst/>
          </a:prstGeom>
        </p:spPr>
        <p:txBody>
          <a:bodyPr lIns="0" tIns="0" rIns="0" bIns="0" rtlCol="0" anchor="t">
            <a:spAutoFit/>
          </a:bodyPr>
          <a:lstStyle/>
          <a:p>
            <a:pPr>
              <a:lnSpc>
                <a:spcPts val="9000"/>
              </a:lnSpc>
            </a:pPr>
            <a:r>
              <a:rPr lang="en-US" sz="7500">
                <a:solidFill>
                  <a:srgbClr val="094E5E"/>
                </a:solidFill>
                <a:latin typeface="Telegraf Bold"/>
              </a:rPr>
              <a:t>Methodology</a:t>
            </a:r>
          </a:p>
        </p:txBody>
      </p:sp>
      <p:sp>
        <p:nvSpPr>
          <p:cNvPr id="13" name="TextBox 13"/>
          <p:cNvSpPr txBox="1"/>
          <p:nvPr/>
        </p:nvSpPr>
        <p:spPr>
          <a:xfrm>
            <a:off x="3058455" y="2849415"/>
            <a:ext cx="10714695" cy="434340"/>
          </a:xfrm>
          <a:prstGeom prst="rect">
            <a:avLst/>
          </a:prstGeom>
        </p:spPr>
        <p:txBody>
          <a:bodyPr lIns="0" tIns="0" rIns="0" bIns="0" rtlCol="0" anchor="t">
            <a:spAutoFit/>
          </a:bodyPr>
          <a:lstStyle/>
          <a:p>
            <a:pPr>
              <a:lnSpc>
                <a:spcPts val="3359"/>
              </a:lnSpc>
              <a:spcBef>
                <a:spcPct val="0"/>
              </a:spcBef>
            </a:pPr>
            <a:r>
              <a:rPr lang="en-US" sz="2399">
                <a:solidFill>
                  <a:srgbClr val="000000"/>
                </a:solidFill>
                <a:latin typeface="Telegraf Bold"/>
              </a:rPr>
              <a:t>Global online survey between October &amp; December 2023</a:t>
            </a:r>
          </a:p>
        </p:txBody>
      </p:sp>
      <p:sp>
        <p:nvSpPr>
          <p:cNvPr id="14" name="TextBox 14"/>
          <p:cNvSpPr txBox="1"/>
          <p:nvPr/>
        </p:nvSpPr>
        <p:spPr>
          <a:xfrm>
            <a:off x="3154746" y="3301251"/>
            <a:ext cx="6981618" cy="1508760"/>
          </a:xfrm>
          <a:prstGeom prst="rect">
            <a:avLst/>
          </a:prstGeom>
        </p:spPr>
        <p:txBody>
          <a:bodyPr lIns="0" tIns="0" rIns="0" bIns="0" rtlCol="0" anchor="t">
            <a:spAutoFit/>
          </a:bodyPr>
          <a:lstStyle/>
          <a:p>
            <a:pPr marL="453390" lvl="1" indent="-226695">
              <a:lnSpc>
                <a:spcPts val="2940"/>
              </a:lnSpc>
              <a:buFont typeface="Arial"/>
              <a:buChar char="•"/>
            </a:pPr>
            <a:r>
              <a:rPr lang="en-US" sz="2100">
                <a:solidFill>
                  <a:srgbClr val="000000"/>
                </a:solidFill>
                <a:latin typeface="Telegraf"/>
              </a:rPr>
              <a:t>available in five languages</a:t>
            </a:r>
          </a:p>
          <a:p>
            <a:pPr marL="453390" lvl="1" indent="-226695">
              <a:lnSpc>
                <a:spcPts val="2940"/>
              </a:lnSpc>
              <a:buFont typeface="Arial"/>
              <a:buChar char="•"/>
            </a:pPr>
            <a:r>
              <a:rPr lang="en-US" sz="2100">
                <a:solidFill>
                  <a:srgbClr val="000000"/>
                </a:solidFill>
                <a:latin typeface="Telegraf"/>
              </a:rPr>
              <a:t>focusing on the challenges identified in the 2019 Ministerial Declaration</a:t>
            </a:r>
          </a:p>
          <a:p>
            <a:pPr marL="453390" lvl="1" indent="-226695">
              <a:lnSpc>
                <a:spcPts val="2940"/>
              </a:lnSpc>
              <a:buFont typeface="Arial"/>
              <a:buChar char="•"/>
            </a:pPr>
            <a:r>
              <a:rPr lang="en-US" sz="2100">
                <a:solidFill>
                  <a:srgbClr val="000000"/>
                </a:solidFill>
                <a:latin typeface="Telegraf"/>
              </a:rPr>
              <a:t>173 responses from 69 countries &amp; territories</a:t>
            </a:r>
          </a:p>
        </p:txBody>
      </p:sp>
      <p:sp>
        <p:nvSpPr>
          <p:cNvPr id="15" name="TextBox 15"/>
          <p:cNvSpPr txBox="1"/>
          <p:nvPr/>
        </p:nvSpPr>
        <p:spPr>
          <a:xfrm>
            <a:off x="3387449" y="6297913"/>
            <a:ext cx="6981618" cy="2623185"/>
          </a:xfrm>
          <a:prstGeom prst="rect">
            <a:avLst/>
          </a:prstGeom>
        </p:spPr>
        <p:txBody>
          <a:bodyPr lIns="0" tIns="0" rIns="0" bIns="0" rtlCol="0" anchor="t">
            <a:spAutoFit/>
          </a:bodyPr>
          <a:lstStyle/>
          <a:p>
            <a:pPr marL="453390" lvl="1" indent="-226695">
              <a:lnSpc>
                <a:spcPts val="2940"/>
              </a:lnSpc>
              <a:buFont typeface="Arial"/>
              <a:buChar char="•"/>
            </a:pPr>
            <a:r>
              <a:rPr lang="en-US" sz="2100">
                <a:solidFill>
                  <a:srgbClr val="000000"/>
                </a:solidFill>
                <a:latin typeface="Telegraf"/>
              </a:rPr>
              <a:t>hybrid consultations in Africa &amp; Europe</a:t>
            </a:r>
          </a:p>
          <a:p>
            <a:pPr marL="453390" lvl="1" indent="-226695">
              <a:lnSpc>
                <a:spcPts val="2940"/>
              </a:lnSpc>
              <a:buFont typeface="Arial"/>
              <a:buChar char="•"/>
            </a:pPr>
            <a:r>
              <a:rPr lang="en-US" sz="2100">
                <a:solidFill>
                  <a:srgbClr val="000000"/>
                </a:solidFill>
                <a:latin typeface="Telegraf"/>
              </a:rPr>
              <a:t>online consultations in Asia-Pacific and the Americas</a:t>
            </a:r>
          </a:p>
          <a:p>
            <a:pPr marL="453390" lvl="1" indent="-226695">
              <a:lnSpc>
                <a:spcPts val="2940"/>
              </a:lnSpc>
              <a:buFont typeface="Arial"/>
              <a:buChar char="•"/>
            </a:pPr>
            <a:r>
              <a:rPr lang="en-US" sz="2100">
                <a:solidFill>
                  <a:srgbClr val="000000"/>
                </a:solidFill>
                <a:latin typeface="Telegraf"/>
              </a:rPr>
              <a:t>in close collaboration with regional fora, networks and working groups</a:t>
            </a:r>
          </a:p>
          <a:p>
            <a:pPr marL="453390" lvl="1" indent="-226695">
              <a:lnSpc>
                <a:spcPts val="2940"/>
              </a:lnSpc>
              <a:buFont typeface="Arial"/>
              <a:buChar char="•"/>
            </a:pPr>
            <a:r>
              <a:rPr lang="en-US" sz="2100">
                <a:solidFill>
                  <a:srgbClr val="000000"/>
                </a:solidFill>
                <a:latin typeface="Telegraf"/>
              </a:rPr>
              <a:t>focusing on pre-identified challenges from the 2019 Ministerial Declaration</a:t>
            </a:r>
          </a:p>
        </p:txBody>
      </p:sp>
      <p:grpSp>
        <p:nvGrpSpPr>
          <p:cNvPr id="16" name="Group 16"/>
          <p:cNvGrpSpPr/>
          <p:nvPr/>
        </p:nvGrpSpPr>
        <p:grpSpPr>
          <a:xfrm>
            <a:off x="12640418" y="3571291"/>
            <a:ext cx="5647582" cy="3175754"/>
            <a:chOff x="0" y="0"/>
            <a:chExt cx="867132" cy="487607"/>
          </a:xfrm>
        </p:grpSpPr>
        <p:sp>
          <p:nvSpPr>
            <p:cNvPr id="17" name="Freeform 17"/>
            <p:cNvSpPr/>
            <p:nvPr/>
          </p:nvSpPr>
          <p:spPr>
            <a:xfrm>
              <a:off x="0" y="0"/>
              <a:ext cx="867133" cy="487607"/>
            </a:xfrm>
            <a:custGeom>
              <a:avLst/>
              <a:gdLst/>
              <a:ahLst/>
              <a:cxnLst/>
              <a:rect l="l" t="t" r="r" b="b"/>
              <a:pathLst>
                <a:path w="867133" h="487607">
                  <a:moveTo>
                    <a:pt x="0" y="0"/>
                  </a:moveTo>
                  <a:lnTo>
                    <a:pt x="867133" y="0"/>
                  </a:lnTo>
                  <a:lnTo>
                    <a:pt x="867133" y="487607"/>
                  </a:lnTo>
                  <a:lnTo>
                    <a:pt x="0" y="487607"/>
                  </a:lnTo>
                  <a:close/>
                </a:path>
              </a:pathLst>
            </a:custGeom>
            <a:blipFill>
              <a:blip r:embed="rId11"/>
              <a:stretch>
                <a:fillRect t="-20300" b="-13075"/>
              </a:stretch>
            </a:blipFill>
          </p:spPr>
          <p:txBody>
            <a:bodyPr/>
            <a:lstStyle/>
            <a:p>
              <a:endParaRPr lang="en-US"/>
            </a:p>
          </p:txBody>
        </p:sp>
      </p:grpSp>
      <p:pic>
        <p:nvPicPr>
          <p:cNvPr id="25" name="Picture 24" descr="A qr code with a white background&#10;&#10;Description automatically generated">
            <a:extLst>
              <a:ext uri="{FF2B5EF4-FFF2-40B4-BE49-F238E27FC236}">
                <a16:creationId xmlns:a16="http://schemas.microsoft.com/office/drawing/2014/main" id="{46047823-3603-EDF3-E25C-6A9ADD491D64}"/>
              </a:ext>
            </a:extLst>
          </p:cNvPr>
          <p:cNvPicPr>
            <a:picLocks noChangeAspect="1"/>
          </p:cNvPicPr>
          <p:nvPr/>
        </p:nvPicPr>
        <p:blipFill>
          <a:blip r:embed="rId12"/>
          <a:stretch>
            <a:fillRect/>
          </a:stretch>
        </p:blipFill>
        <p:spPr>
          <a:xfrm>
            <a:off x="8935898" y="40377"/>
            <a:ext cx="2851288" cy="28761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406854" cy="10287000"/>
          </a:xfrm>
          <a:prstGeom prst="rect">
            <a:avLst/>
          </a:prstGeom>
          <a:solidFill>
            <a:srgbClr val="81D1FD"/>
          </a:solidFill>
        </p:spPr>
        <p:txBody>
          <a:bodyPr/>
          <a:lstStyle/>
          <a:p>
            <a:endParaRPr lang="en-US"/>
          </a:p>
        </p:txBody>
      </p:sp>
      <p:grpSp>
        <p:nvGrpSpPr>
          <p:cNvPr id="3" name="Group 3"/>
          <p:cNvGrpSpPr/>
          <p:nvPr/>
        </p:nvGrpSpPr>
        <p:grpSpPr>
          <a:xfrm>
            <a:off x="8972550" y="7292488"/>
            <a:ext cx="1284425" cy="1284425"/>
            <a:chOff x="0" y="0"/>
            <a:chExt cx="1712567" cy="1712567"/>
          </a:xfrm>
        </p:grpSpPr>
        <p:grpSp>
          <p:nvGrpSpPr>
            <p:cNvPr id="4" name="Group 4"/>
            <p:cNvGrpSpPr/>
            <p:nvPr/>
          </p:nvGrpSpPr>
          <p:grpSpPr>
            <a:xfrm>
              <a:off x="0" y="0"/>
              <a:ext cx="1712567" cy="1712567"/>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C9F38"/>
              </a:solidFill>
            </p:spPr>
            <p:txBody>
              <a:bodyPr/>
              <a:lstStyle/>
              <a:p>
                <a:endParaRPr lang="en-US"/>
              </a:p>
            </p:txBody>
          </p:sp>
        </p:grpSp>
        <p:sp>
          <p:nvSpPr>
            <p:cNvPr id="6" name="Freeform 6"/>
            <p:cNvSpPr/>
            <p:nvPr/>
          </p:nvSpPr>
          <p:spPr>
            <a:xfrm>
              <a:off x="280892" y="461989"/>
              <a:ext cx="1150782" cy="809732"/>
            </a:xfrm>
            <a:custGeom>
              <a:avLst/>
              <a:gdLst/>
              <a:ahLst/>
              <a:cxnLst/>
              <a:rect l="l" t="t" r="r" b="b"/>
              <a:pathLst>
                <a:path w="1150782" h="809732">
                  <a:moveTo>
                    <a:pt x="0" y="0"/>
                  </a:moveTo>
                  <a:lnTo>
                    <a:pt x="1150782" y="0"/>
                  </a:lnTo>
                  <a:lnTo>
                    <a:pt x="1150782" y="809732"/>
                  </a:lnTo>
                  <a:lnTo>
                    <a:pt x="0" y="8097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grpSp>
        <p:nvGrpSpPr>
          <p:cNvPr id="7" name="Group 7"/>
          <p:cNvGrpSpPr/>
          <p:nvPr/>
        </p:nvGrpSpPr>
        <p:grpSpPr>
          <a:xfrm>
            <a:off x="8972550" y="4501288"/>
            <a:ext cx="1284425" cy="1284425"/>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0B683"/>
            </a:solidFill>
          </p:spPr>
          <p:txBody>
            <a:bodyPr/>
            <a:lstStyle/>
            <a:p>
              <a:endParaRPr lang="en-US"/>
            </a:p>
          </p:txBody>
        </p:sp>
      </p:grpSp>
      <p:grpSp>
        <p:nvGrpSpPr>
          <p:cNvPr id="9" name="Group 9"/>
          <p:cNvGrpSpPr/>
          <p:nvPr/>
        </p:nvGrpSpPr>
        <p:grpSpPr>
          <a:xfrm>
            <a:off x="8972550" y="1710087"/>
            <a:ext cx="1284425" cy="128442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5663"/>
            </a:solidFill>
          </p:spPr>
          <p:txBody>
            <a:bodyPr/>
            <a:lstStyle/>
            <a:p>
              <a:endParaRPr lang="en-US"/>
            </a:p>
          </p:txBody>
        </p:sp>
      </p:grpSp>
      <p:sp>
        <p:nvSpPr>
          <p:cNvPr id="11" name="Freeform 11"/>
          <p:cNvSpPr/>
          <p:nvPr/>
        </p:nvSpPr>
        <p:spPr>
          <a:xfrm>
            <a:off x="9077325" y="2072664"/>
            <a:ext cx="1112975" cy="559270"/>
          </a:xfrm>
          <a:custGeom>
            <a:avLst/>
            <a:gdLst/>
            <a:ahLst/>
            <a:cxnLst/>
            <a:rect l="l" t="t" r="r" b="b"/>
            <a:pathLst>
              <a:path w="1112975" h="559270">
                <a:moveTo>
                  <a:pt x="0" y="0"/>
                </a:moveTo>
                <a:lnTo>
                  <a:pt x="1112975" y="0"/>
                </a:lnTo>
                <a:lnTo>
                  <a:pt x="1112975" y="559270"/>
                </a:lnTo>
                <a:lnTo>
                  <a:pt x="0" y="5592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Freeform 12"/>
          <p:cNvSpPr/>
          <p:nvPr/>
        </p:nvSpPr>
        <p:spPr>
          <a:xfrm>
            <a:off x="9221050" y="4756677"/>
            <a:ext cx="787425" cy="773645"/>
          </a:xfrm>
          <a:custGeom>
            <a:avLst/>
            <a:gdLst/>
            <a:ahLst/>
            <a:cxnLst/>
            <a:rect l="l" t="t" r="r" b="b"/>
            <a:pathLst>
              <a:path w="787425" h="773645">
                <a:moveTo>
                  <a:pt x="0" y="0"/>
                </a:moveTo>
                <a:lnTo>
                  <a:pt x="787425" y="0"/>
                </a:lnTo>
                <a:lnTo>
                  <a:pt x="787425" y="773646"/>
                </a:lnTo>
                <a:lnTo>
                  <a:pt x="0" y="7736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13" name="Group 13"/>
          <p:cNvGrpSpPr/>
          <p:nvPr/>
        </p:nvGrpSpPr>
        <p:grpSpPr>
          <a:xfrm>
            <a:off x="1638300" y="1028700"/>
            <a:ext cx="6299728" cy="5515610"/>
            <a:chOff x="0" y="0"/>
            <a:chExt cx="8399638" cy="7354147"/>
          </a:xfrm>
        </p:grpSpPr>
        <p:sp>
          <p:nvSpPr>
            <p:cNvPr id="14" name="TextBox 14"/>
            <p:cNvSpPr txBox="1"/>
            <p:nvPr/>
          </p:nvSpPr>
          <p:spPr>
            <a:xfrm>
              <a:off x="0" y="-76200"/>
              <a:ext cx="8399638" cy="2616200"/>
            </a:xfrm>
            <a:prstGeom prst="rect">
              <a:avLst/>
            </a:prstGeom>
          </p:spPr>
          <p:txBody>
            <a:bodyPr lIns="0" tIns="0" rIns="0" bIns="0" rtlCol="0" anchor="t">
              <a:spAutoFit/>
            </a:bodyPr>
            <a:lstStyle/>
            <a:p>
              <a:pPr>
                <a:lnSpc>
                  <a:spcPts val="7560"/>
                </a:lnSpc>
              </a:pPr>
              <a:r>
                <a:rPr lang="en-US" sz="6300">
                  <a:solidFill>
                    <a:srgbClr val="000000"/>
                  </a:solidFill>
                  <a:latin typeface="Telegraf Bold"/>
                </a:rPr>
                <a:t>Respondents Characteristics</a:t>
              </a:r>
            </a:p>
          </p:txBody>
        </p:sp>
        <p:sp>
          <p:nvSpPr>
            <p:cNvPr id="15" name="TextBox 15"/>
            <p:cNvSpPr txBox="1"/>
            <p:nvPr/>
          </p:nvSpPr>
          <p:spPr>
            <a:xfrm>
              <a:off x="0" y="3116580"/>
              <a:ext cx="8399638" cy="4237567"/>
            </a:xfrm>
            <a:prstGeom prst="rect">
              <a:avLst/>
            </a:prstGeom>
          </p:spPr>
          <p:txBody>
            <a:bodyPr lIns="0" tIns="0" rIns="0" bIns="0" rtlCol="0" anchor="t">
              <a:spAutoFit/>
            </a:bodyPr>
            <a:lstStyle/>
            <a:p>
              <a:pPr>
                <a:lnSpc>
                  <a:spcPts val="2800"/>
                </a:lnSpc>
              </a:pPr>
              <a:r>
                <a:rPr lang="en-US" sz="2000">
                  <a:solidFill>
                    <a:srgbClr val="000000"/>
                  </a:solidFill>
                  <a:latin typeface="Telegraf"/>
                </a:rPr>
                <a:t>The online survey was completed by 173 organizations, almost half of which were from Africa (47%). In total, responses were collected from 69 countries and territories around the world. Approximately 170 people participated in the four regional consultations, sharing their views and inputs on selected challenges identified in the 2019 Ministerial Declaration. </a:t>
              </a:r>
            </a:p>
            <a:p>
              <a:pPr>
                <a:lnSpc>
                  <a:spcPts val="2800"/>
                </a:lnSpc>
                <a:spcBef>
                  <a:spcPct val="0"/>
                </a:spcBef>
              </a:pPr>
              <a:endParaRPr lang="en-US" sz="2000">
                <a:solidFill>
                  <a:srgbClr val="000000"/>
                </a:solidFill>
                <a:latin typeface="Telegraf"/>
              </a:endParaRPr>
            </a:p>
          </p:txBody>
        </p:sp>
      </p:grpSp>
      <p:grpSp>
        <p:nvGrpSpPr>
          <p:cNvPr id="16" name="Group 16"/>
          <p:cNvGrpSpPr/>
          <p:nvPr/>
        </p:nvGrpSpPr>
        <p:grpSpPr>
          <a:xfrm>
            <a:off x="10983372" y="1592669"/>
            <a:ext cx="5933028" cy="1840230"/>
            <a:chOff x="0" y="0"/>
            <a:chExt cx="7910704" cy="2453640"/>
          </a:xfrm>
        </p:grpSpPr>
        <p:sp>
          <p:nvSpPr>
            <p:cNvPr id="17" name="TextBox 17"/>
            <p:cNvSpPr txBox="1"/>
            <p:nvPr/>
          </p:nvSpPr>
          <p:spPr>
            <a:xfrm>
              <a:off x="0" y="-28575"/>
              <a:ext cx="7910704" cy="1044575"/>
            </a:xfrm>
            <a:prstGeom prst="rect">
              <a:avLst/>
            </a:prstGeom>
          </p:spPr>
          <p:txBody>
            <a:bodyPr lIns="0" tIns="0" rIns="0" bIns="0" rtlCol="0" anchor="t">
              <a:spAutoFit/>
            </a:bodyPr>
            <a:lstStyle/>
            <a:p>
              <a:pPr>
                <a:lnSpc>
                  <a:spcPts val="3000"/>
                </a:lnSpc>
              </a:pPr>
              <a:r>
                <a:rPr lang="en-US" sz="2500">
                  <a:solidFill>
                    <a:srgbClr val="F25663"/>
                  </a:solidFill>
                  <a:latin typeface="Telegraf Bold"/>
                </a:rPr>
                <a:t>Small organizations operating on a national level</a:t>
              </a:r>
            </a:p>
          </p:txBody>
        </p:sp>
        <p:sp>
          <p:nvSpPr>
            <p:cNvPr id="18" name="TextBox 18"/>
            <p:cNvSpPr txBox="1"/>
            <p:nvPr/>
          </p:nvSpPr>
          <p:spPr>
            <a:xfrm>
              <a:off x="0" y="1190625"/>
              <a:ext cx="7910704" cy="1263015"/>
            </a:xfrm>
            <a:prstGeom prst="rect">
              <a:avLst/>
            </a:prstGeom>
          </p:spPr>
          <p:txBody>
            <a:bodyPr lIns="0" tIns="0" rIns="0" bIns="0" rtlCol="0" anchor="t">
              <a:spAutoFit/>
            </a:bodyPr>
            <a:lstStyle/>
            <a:p>
              <a:pPr>
                <a:lnSpc>
                  <a:spcPts val="2520"/>
                </a:lnSpc>
                <a:spcBef>
                  <a:spcPct val="0"/>
                </a:spcBef>
              </a:pPr>
              <a:r>
                <a:rPr lang="en-US" sz="1800">
                  <a:solidFill>
                    <a:srgbClr val="000000"/>
                  </a:solidFill>
                  <a:latin typeface="Telegraf"/>
                </a:rPr>
                <a:t>Most respondent NGOs were relatively small, with 10 or fewer employees., operating at the national or local level in their respective countries. </a:t>
              </a:r>
            </a:p>
          </p:txBody>
        </p:sp>
      </p:grpSp>
      <p:grpSp>
        <p:nvGrpSpPr>
          <p:cNvPr id="19" name="Group 19"/>
          <p:cNvGrpSpPr/>
          <p:nvPr/>
        </p:nvGrpSpPr>
        <p:grpSpPr>
          <a:xfrm>
            <a:off x="10983372" y="4066223"/>
            <a:ext cx="5933028" cy="2154555"/>
            <a:chOff x="0" y="0"/>
            <a:chExt cx="7910704" cy="2872740"/>
          </a:xfrm>
        </p:grpSpPr>
        <p:sp>
          <p:nvSpPr>
            <p:cNvPr id="20" name="TextBox 20"/>
            <p:cNvSpPr txBox="1"/>
            <p:nvPr/>
          </p:nvSpPr>
          <p:spPr>
            <a:xfrm>
              <a:off x="0" y="-28575"/>
              <a:ext cx="7910704" cy="1044575"/>
            </a:xfrm>
            <a:prstGeom prst="rect">
              <a:avLst/>
            </a:prstGeom>
          </p:spPr>
          <p:txBody>
            <a:bodyPr lIns="0" tIns="0" rIns="0" bIns="0" rtlCol="0" anchor="t">
              <a:spAutoFit/>
            </a:bodyPr>
            <a:lstStyle/>
            <a:p>
              <a:pPr>
                <a:lnSpc>
                  <a:spcPts val="3000"/>
                </a:lnSpc>
              </a:pPr>
              <a:r>
                <a:rPr lang="en-US" sz="2500">
                  <a:solidFill>
                    <a:srgbClr val="30B683"/>
                  </a:solidFill>
                  <a:latin typeface="Telegraf Bold"/>
                </a:rPr>
                <a:t>Organizations providing direct services and advocacy </a:t>
              </a:r>
            </a:p>
          </p:txBody>
        </p:sp>
        <p:sp>
          <p:nvSpPr>
            <p:cNvPr id="21" name="TextBox 21"/>
            <p:cNvSpPr txBox="1"/>
            <p:nvPr/>
          </p:nvSpPr>
          <p:spPr>
            <a:xfrm>
              <a:off x="0" y="1190625"/>
              <a:ext cx="7910704" cy="1682115"/>
            </a:xfrm>
            <a:prstGeom prst="rect">
              <a:avLst/>
            </a:prstGeom>
          </p:spPr>
          <p:txBody>
            <a:bodyPr lIns="0" tIns="0" rIns="0" bIns="0" rtlCol="0" anchor="t">
              <a:spAutoFit/>
            </a:bodyPr>
            <a:lstStyle/>
            <a:p>
              <a:pPr>
                <a:lnSpc>
                  <a:spcPts val="2520"/>
                </a:lnSpc>
                <a:spcBef>
                  <a:spcPct val="0"/>
                </a:spcBef>
              </a:pPr>
              <a:r>
                <a:rPr lang="en-US" sz="1800">
                  <a:solidFill>
                    <a:srgbClr val="000000"/>
                  </a:solidFill>
                  <a:latin typeface="Telegraf"/>
                </a:rPr>
                <a:t>The majority of the respondents who contributed identified as directly involved in service provision to people who use drugs and other community members or as advocacy organizations .</a:t>
              </a:r>
            </a:p>
          </p:txBody>
        </p:sp>
      </p:grpSp>
      <p:grpSp>
        <p:nvGrpSpPr>
          <p:cNvPr id="22" name="Group 22"/>
          <p:cNvGrpSpPr/>
          <p:nvPr/>
        </p:nvGrpSpPr>
        <p:grpSpPr>
          <a:xfrm>
            <a:off x="10983372" y="6700261"/>
            <a:ext cx="5933028" cy="2468880"/>
            <a:chOff x="0" y="0"/>
            <a:chExt cx="7910704" cy="3291840"/>
          </a:xfrm>
        </p:grpSpPr>
        <p:sp>
          <p:nvSpPr>
            <p:cNvPr id="23" name="TextBox 23"/>
            <p:cNvSpPr txBox="1"/>
            <p:nvPr/>
          </p:nvSpPr>
          <p:spPr>
            <a:xfrm>
              <a:off x="0" y="-28575"/>
              <a:ext cx="7910704" cy="1044575"/>
            </a:xfrm>
            <a:prstGeom prst="rect">
              <a:avLst/>
            </a:prstGeom>
          </p:spPr>
          <p:txBody>
            <a:bodyPr lIns="0" tIns="0" rIns="0" bIns="0" rtlCol="0" anchor="t">
              <a:spAutoFit/>
            </a:bodyPr>
            <a:lstStyle/>
            <a:p>
              <a:pPr>
                <a:lnSpc>
                  <a:spcPts val="3000"/>
                </a:lnSpc>
              </a:pPr>
              <a:r>
                <a:rPr lang="en-US" sz="2500">
                  <a:solidFill>
                    <a:srgbClr val="4C9F38"/>
                  </a:solidFill>
                  <a:latin typeface="Telegraf Bold"/>
                </a:rPr>
                <a:t>Prevention, Harm Reduction &amp; Human Rights focus</a:t>
              </a:r>
            </a:p>
          </p:txBody>
        </p:sp>
        <p:sp>
          <p:nvSpPr>
            <p:cNvPr id="24" name="TextBox 24"/>
            <p:cNvSpPr txBox="1"/>
            <p:nvPr/>
          </p:nvSpPr>
          <p:spPr>
            <a:xfrm>
              <a:off x="0" y="1190625"/>
              <a:ext cx="7910704" cy="2101215"/>
            </a:xfrm>
            <a:prstGeom prst="rect">
              <a:avLst/>
            </a:prstGeom>
          </p:spPr>
          <p:txBody>
            <a:bodyPr lIns="0" tIns="0" rIns="0" bIns="0" rtlCol="0" anchor="t">
              <a:spAutoFit/>
            </a:bodyPr>
            <a:lstStyle/>
            <a:p>
              <a:pPr>
                <a:lnSpc>
                  <a:spcPts val="2520"/>
                </a:lnSpc>
                <a:spcBef>
                  <a:spcPct val="0"/>
                </a:spcBef>
              </a:pPr>
              <a:r>
                <a:rPr lang="en-US" sz="1800">
                  <a:solidFill>
                    <a:srgbClr val="000000"/>
                  </a:solidFill>
                  <a:latin typeface="Telegraf"/>
                </a:rPr>
                <a:t>Respondents indicated that their work focuses predominantly on the fields of health, education, and human rights-based approaches to address drug related issues with Prevention, Harm Reduction and Human Rights being the most mentioned.</a:t>
              </a:r>
            </a:p>
          </p:txBody>
        </p:sp>
      </p:grpSp>
      <p:sp>
        <p:nvSpPr>
          <p:cNvPr id="25" name="Freeform 25"/>
          <p:cNvSpPr/>
          <p:nvPr/>
        </p:nvSpPr>
        <p:spPr>
          <a:xfrm>
            <a:off x="2492665" y="9184141"/>
            <a:ext cx="982971" cy="646019"/>
          </a:xfrm>
          <a:custGeom>
            <a:avLst/>
            <a:gdLst/>
            <a:ahLst/>
            <a:cxnLst/>
            <a:rect l="l" t="t" r="r" b="b"/>
            <a:pathLst>
              <a:path w="982971" h="646019">
                <a:moveTo>
                  <a:pt x="0" y="0"/>
                </a:moveTo>
                <a:lnTo>
                  <a:pt x="982971" y="0"/>
                </a:lnTo>
                <a:lnTo>
                  <a:pt x="982971" y="646019"/>
                </a:lnTo>
                <a:lnTo>
                  <a:pt x="0" y="646019"/>
                </a:lnTo>
                <a:lnTo>
                  <a:pt x="0" y="0"/>
                </a:lnTo>
                <a:close/>
              </a:path>
            </a:pathLst>
          </a:custGeom>
          <a:blipFill>
            <a:blip r:embed="rId9"/>
            <a:stretch>
              <a:fillRect/>
            </a:stretch>
          </a:blipFill>
        </p:spPr>
        <p:txBody>
          <a:bodyPr/>
          <a:lstStyle/>
          <a:p>
            <a:endParaRPr lang="en-US"/>
          </a:p>
        </p:txBody>
      </p:sp>
      <p:sp>
        <p:nvSpPr>
          <p:cNvPr id="26" name="Freeform 26"/>
          <p:cNvSpPr/>
          <p:nvPr/>
        </p:nvSpPr>
        <p:spPr>
          <a:xfrm>
            <a:off x="1028700" y="9016348"/>
            <a:ext cx="981604" cy="981604"/>
          </a:xfrm>
          <a:custGeom>
            <a:avLst/>
            <a:gdLst/>
            <a:ahLst/>
            <a:cxnLst/>
            <a:rect l="l" t="t" r="r" b="b"/>
            <a:pathLst>
              <a:path w="981604" h="981604">
                <a:moveTo>
                  <a:pt x="0" y="0"/>
                </a:moveTo>
                <a:lnTo>
                  <a:pt x="981604" y="0"/>
                </a:lnTo>
                <a:lnTo>
                  <a:pt x="981604" y="981604"/>
                </a:lnTo>
                <a:lnTo>
                  <a:pt x="0" y="981604"/>
                </a:lnTo>
                <a:lnTo>
                  <a:pt x="0" y="0"/>
                </a:lnTo>
                <a:close/>
              </a:path>
            </a:pathLst>
          </a:custGeom>
          <a:blipFill>
            <a:blip r:embed="rId10"/>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5321022" cy="10287000"/>
          </a:xfrm>
          <a:prstGeom prst="rect">
            <a:avLst/>
          </a:prstGeom>
          <a:solidFill>
            <a:srgbClr val="30B683"/>
          </a:solidFill>
        </p:spPr>
        <p:txBody>
          <a:bodyPr/>
          <a:lstStyle/>
          <a:p>
            <a:endParaRPr lang="en-US"/>
          </a:p>
        </p:txBody>
      </p:sp>
      <p:sp>
        <p:nvSpPr>
          <p:cNvPr id="3" name="AutoShape 3"/>
          <p:cNvSpPr/>
          <p:nvPr/>
        </p:nvSpPr>
        <p:spPr>
          <a:xfrm>
            <a:off x="8387880" y="547245"/>
            <a:ext cx="7988754" cy="114300"/>
          </a:xfrm>
          <a:prstGeom prst="rect">
            <a:avLst/>
          </a:prstGeom>
          <a:solidFill>
            <a:srgbClr val="51D09C"/>
          </a:solidFill>
        </p:spPr>
        <p:txBody>
          <a:bodyPr/>
          <a:lstStyle/>
          <a:p>
            <a:endParaRPr lang="en-US"/>
          </a:p>
        </p:txBody>
      </p:sp>
      <p:grpSp>
        <p:nvGrpSpPr>
          <p:cNvPr id="4" name="Group 4"/>
          <p:cNvGrpSpPr/>
          <p:nvPr/>
        </p:nvGrpSpPr>
        <p:grpSpPr>
          <a:xfrm>
            <a:off x="628829" y="1028700"/>
            <a:ext cx="4271995" cy="5918190"/>
            <a:chOff x="0" y="0"/>
            <a:chExt cx="5695993" cy="7890920"/>
          </a:xfrm>
        </p:grpSpPr>
        <p:sp>
          <p:nvSpPr>
            <p:cNvPr id="5" name="TextBox 5"/>
            <p:cNvSpPr txBox="1"/>
            <p:nvPr/>
          </p:nvSpPr>
          <p:spPr>
            <a:xfrm>
              <a:off x="0" y="-76200"/>
              <a:ext cx="5695993" cy="2921000"/>
            </a:xfrm>
            <a:prstGeom prst="rect">
              <a:avLst/>
            </a:prstGeom>
          </p:spPr>
          <p:txBody>
            <a:bodyPr lIns="0" tIns="0" rIns="0" bIns="0" rtlCol="0" anchor="t">
              <a:spAutoFit/>
            </a:bodyPr>
            <a:lstStyle/>
            <a:p>
              <a:pPr>
                <a:lnSpc>
                  <a:spcPts val="8404"/>
                </a:lnSpc>
              </a:pPr>
              <a:r>
                <a:rPr lang="en-US" sz="7004">
                  <a:solidFill>
                    <a:srgbClr val="FFFFFF"/>
                  </a:solidFill>
                  <a:latin typeface="Telegraf Bold"/>
                </a:rPr>
                <a:t>Progress made</a:t>
              </a:r>
            </a:p>
          </p:txBody>
        </p:sp>
        <p:sp>
          <p:nvSpPr>
            <p:cNvPr id="6" name="TextBox 6"/>
            <p:cNvSpPr txBox="1"/>
            <p:nvPr/>
          </p:nvSpPr>
          <p:spPr>
            <a:xfrm>
              <a:off x="0" y="3204086"/>
              <a:ext cx="5695993" cy="4686834"/>
            </a:xfrm>
            <a:prstGeom prst="rect">
              <a:avLst/>
            </a:prstGeom>
          </p:spPr>
          <p:txBody>
            <a:bodyPr lIns="0" tIns="0" rIns="0" bIns="0" rtlCol="0" anchor="t">
              <a:spAutoFit/>
            </a:bodyPr>
            <a:lstStyle/>
            <a:p>
              <a:pPr>
                <a:lnSpc>
                  <a:spcPts val="3127"/>
                </a:lnSpc>
                <a:spcBef>
                  <a:spcPct val="0"/>
                </a:spcBef>
              </a:pPr>
              <a:r>
                <a:rPr lang="en-US" sz="2234">
                  <a:solidFill>
                    <a:srgbClr val="094E5E"/>
                  </a:solidFill>
                  <a:latin typeface="Telegraf"/>
                </a:rPr>
                <a:t>Survey respondents were asked a series of questions for each of the challenges identified in the 2019 Ministerial Declaration, including whether efforts toward addressing the specific challenge were progressing, neutral, or regressing. </a:t>
              </a:r>
            </a:p>
          </p:txBody>
        </p:sp>
      </p:grpSp>
      <p:graphicFrame>
        <p:nvGraphicFramePr>
          <p:cNvPr id="7" name="Table 7"/>
          <p:cNvGraphicFramePr>
            <a:graphicFrameLocks noGrp="1"/>
          </p:cNvGraphicFramePr>
          <p:nvPr/>
        </p:nvGraphicFramePr>
        <p:xfrm>
          <a:off x="5697212" y="158710"/>
          <a:ext cx="11880944" cy="9969577"/>
        </p:xfrm>
        <a:graphic>
          <a:graphicData uri="http://schemas.openxmlformats.org/drawingml/2006/table">
            <a:tbl>
              <a:tblPr/>
              <a:tblGrid>
                <a:gridCol w="6258081">
                  <a:extLst>
                    <a:ext uri="{9D8B030D-6E8A-4147-A177-3AD203B41FA5}">
                      <a16:colId xmlns:a16="http://schemas.microsoft.com/office/drawing/2014/main" val="20000"/>
                    </a:ext>
                  </a:extLst>
                </a:gridCol>
                <a:gridCol w="1529309">
                  <a:extLst>
                    <a:ext uri="{9D8B030D-6E8A-4147-A177-3AD203B41FA5}">
                      <a16:colId xmlns:a16="http://schemas.microsoft.com/office/drawing/2014/main" val="20001"/>
                    </a:ext>
                  </a:extLst>
                </a:gridCol>
                <a:gridCol w="1345599">
                  <a:extLst>
                    <a:ext uri="{9D8B030D-6E8A-4147-A177-3AD203B41FA5}">
                      <a16:colId xmlns:a16="http://schemas.microsoft.com/office/drawing/2014/main" val="20002"/>
                    </a:ext>
                  </a:extLst>
                </a:gridCol>
                <a:gridCol w="1429768">
                  <a:extLst>
                    <a:ext uri="{9D8B030D-6E8A-4147-A177-3AD203B41FA5}">
                      <a16:colId xmlns:a16="http://schemas.microsoft.com/office/drawing/2014/main" val="20003"/>
                    </a:ext>
                  </a:extLst>
                </a:gridCol>
                <a:gridCol w="1318187">
                  <a:extLst>
                    <a:ext uri="{9D8B030D-6E8A-4147-A177-3AD203B41FA5}">
                      <a16:colId xmlns:a16="http://schemas.microsoft.com/office/drawing/2014/main" val="20004"/>
                    </a:ext>
                  </a:extLst>
                </a:gridCol>
              </a:tblGrid>
              <a:tr h="1316966">
                <a:tc>
                  <a:txBody>
                    <a:bodyPr/>
                    <a:lstStyle/>
                    <a:p>
                      <a:pPr algn="l">
                        <a:lnSpc>
                          <a:spcPts val="2100"/>
                        </a:lnSpc>
                        <a:defRPr/>
                      </a:pPr>
                      <a:r>
                        <a:rPr lang="en-US" sz="1500">
                          <a:solidFill>
                            <a:srgbClr val="E8E9F3"/>
                          </a:solidFill>
                          <a:latin typeface="Montserrat Bold"/>
                        </a:rPr>
                        <a:t>Challenges</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solidFill>
                      <a:srgbClr val="04719E"/>
                    </a:solidFill>
                  </a:tcPr>
                </a:tc>
                <a:tc>
                  <a:txBody>
                    <a:bodyPr/>
                    <a:lstStyle/>
                    <a:p>
                      <a:pPr algn="ctr">
                        <a:lnSpc>
                          <a:spcPts val="2100"/>
                        </a:lnSpc>
                        <a:defRPr/>
                      </a:pPr>
                      <a:r>
                        <a:rPr lang="en-US" sz="1500">
                          <a:solidFill>
                            <a:srgbClr val="000000"/>
                          </a:solidFill>
                          <a:latin typeface="Montserrat Bold"/>
                        </a:rPr>
                        <a:t>Progress</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solidFill>
                      <a:srgbClr val="7ED957"/>
                    </a:solidFill>
                  </a:tcPr>
                </a:tc>
                <a:tc>
                  <a:txBody>
                    <a:bodyPr/>
                    <a:lstStyle/>
                    <a:p>
                      <a:pPr algn="ctr">
                        <a:lnSpc>
                          <a:spcPts val="2100"/>
                        </a:lnSpc>
                        <a:defRPr/>
                      </a:pPr>
                      <a:r>
                        <a:rPr lang="en-US" sz="1500">
                          <a:solidFill>
                            <a:srgbClr val="000000"/>
                          </a:solidFill>
                          <a:latin typeface="Montserrat Bold"/>
                        </a:rPr>
                        <a:t>Neutral</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solidFill>
                      <a:srgbClr val="A6A6A6"/>
                    </a:solidFill>
                  </a:tcPr>
                </a:tc>
                <a:tc>
                  <a:txBody>
                    <a:bodyPr/>
                    <a:lstStyle/>
                    <a:p>
                      <a:pPr algn="ctr">
                        <a:lnSpc>
                          <a:spcPts val="2100"/>
                        </a:lnSpc>
                        <a:defRPr/>
                      </a:pPr>
                      <a:r>
                        <a:rPr lang="en-US" sz="1500">
                          <a:solidFill>
                            <a:srgbClr val="000000"/>
                          </a:solidFill>
                          <a:latin typeface="Montserrat Bold"/>
                        </a:rPr>
                        <a:t>Regression</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solidFill>
                      <a:srgbClr val="FF715B"/>
                    </a:solidFill>
                  </a:tcPr>
                </a:tc>
                <a:tc>
                  <a:txBody>
                    <a:bodyPr/>
                    <a:lstStyle/>
                    <a:p>
                      <a:pPr algn="ctr">
                        <a:lnSpc>
                          <a:spcPts val="2100"/>
                        </a:lnSpc>
                        <a:defRPr/>
                      </a:pPr>
                      <a:r>
                        <a:rPr lang="en-US" sz="1500">
                          <a:solidFill>
                            <a:srgbClr val="000000"/>
                          </a:solidFill>
                          <a:latin typeface="Montserrat Bold"/>
                        </a:rPr>
                        <a:t>NGOs working on the issue</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solidFill>
                      <a:srgbClr val="FFBD59"/>
                    </a:solidFill>
                  </a:tcPr>
                </a:tc>
                <a:extLst>
                  <a:ext uri="{0D108BD9-81ED-4DB2-BD59-A6C34878D82A}">
                    <a16:rowId xmlns:a16="http://schemas.microsoft.com/office/drawing/2014/main" val="10000"/>
                  </a:ext>
                </a:extLst>
              </a:tr>
              <a:tr h="786601">
                <a:tc>
                  <a:txBody>
                    <a:bodyPr/>
                    <a:lstStyle/>
                    <a:p>
                      <a:pPr algn="l">
                        <a:lnSpc>
                          <a:spcPts val="2100"/>
                        </a:lnSpc>
                        <a:defRPr/>
                      </a:pPr>
                      <a:r>
                        <a:rPr lang="en-US" sz="1500" u="sng">
                          <a:solidFill>
                            <a:srgbClr val="000000"/>
                          </a:solidFill>
                          <a:latin typeface="Montserrat Italics"/>
                        </a:rPr>
                        <a:t>Challenge 1</a:t>
                      </a:r>
                      <a:r>
                        <a:rPr lang="en-US" sz="1500">
                          <a:solidFill>
                            <a:srgbClr val="000000"/>
                          </a:solidFill>
                          <a:latin typeface="Montserrat"/>
                        </a:rPr>
                        <a:t>: Expanding &amp; diversifying range of drugs &amp; drug markets</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tc>
                  <a:txBody>
                    <a:bodyPr/>
                    <a:lstStyle/>
                    <a:p>
                      <a:pPr algn="ctr">
                        <a:lnSpc>
                          <a:spcPts val="2100"/>
                        </a:lnSpc>
                        <a:defRPr/>
                      </a:pPr>
                      <a:r>
                        <a:rPr lang="en-US" sz="1500">
                          <a:solidFill>
                            <a:srgbClr val="00BF63"/>
                          </a:solidFill>
                          <a:latin typeface="Montserrat Bold"/>
                        </a:rPr>
                        <a:t>48%</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tc>
                  <a:txBody>
                    <a:bodyPr/>
                    <a:lstStyle/>
                    <a:p>
                      <a:pPr algn="ctr">
                        <a:lnSpc>
                          <a:spcPts val="2100"/>
                        </a:lnSpc>
                        <a:defRPr/>
                      </a:pPr>
                      <a:r>
                        <a:rPr lang="en-US" sz="1500">
                          <a:solidFill>
                            <a:srgbClr val="4D5457"/>
                          </a:solidFill>
                          <a:latin typeface="Montserrat Bold"/>
                        </a:rPr>
                        <a:t>16%</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tc>
                  <a:txBody>
                    <a:bodyPr/>
                    <a:lstStyle/>
                    <a:p>
                      <a:pPr algn="ctr">
                        <a:lnSpc>
                          <a:spcPts val="2100"/>
                        </a:lnSpc>
                        <a:defRPr/>
                      </a:pPr>
                      <a:r>
                        <a:rPr lang="en-US" sz="1500">
                          <a:solidFill>
                            <a:srgbClr val="FF5757"/>
                          </a:solidFill>
                          <a:latin typeface="Montserrat Bold"/>
                        </a:rPr>
                        <a:t>31%</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tc>
                  <a:txBody>
                    <a:bodyPr/>
                    <a:lstStyle/>
                    <a:p>
                      <a:pPr algn="ctr">
                        <a:lnSpc>
                          <a:spcPts val="2100"/>
                        </a:lnSpc>
                        <a:defRPr/>
                      </a:pPr>
                      <a:r>
                        <a:rPr lang="en-US" sz="1500">
                          <a:solidFill>
                            <a:srgbClr val="4D5457"/>
                          </a:solidFill>
                          <a:latin typeface="Montserrat Bold"/>
                        </a:rPr>
                        <a:t>61%</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extLst>
                  <a:ext uri="{0D108BD9-81ED-4DB2-BD59-A6C34878D82A}">
                    <a16:rowId xmlns:a16="http://schemas.microsoft.com/office/drawing/2014/main" val="10001"/>
                  </a:ext>
                </a:extLst>
              </a:tr>
              <a:tr h="786601">
                <a:tc>
                  <a:txBody>
                    <a:bodyPr/>
                    <a:lstStyle/>
                    <a:p>
                      <a:pPr algn="l">
                        <a:lnSpc>
                          <a:spcPts val="2100"/>
                        </a:lnSpc>
                        <a:defRPr/>
                      </a:pPr>
                      <a:r>
                        <a:rPr lang="en-US" sz="1500" u="sng">
                          <a:solidFill>
                            <a:srgbClr val="000000"/>
                          </a:solidFill>
                          <a:latin typeface="Montserrat Italics"/>
                        </a:rPr>
                        <a:t>Challenge 2</a:t>
                      </a:r>
                      <a:r>
                        <a:rPr lang="en-US" sz="1500">
                          <a:solidFill>
                            <a:srgbClr val="000000"/>
                          </a:solidFill>
                          <a:latin typeface="Montserrat Italics"/>
                        </a:rPr>
                        <a:t>:</a:t>
                      </a:r>
                      <a:r>
                        <a:rPr lang="en-US" sz="1500">
                          <a:solidFill>
                            <a:srgbClr val="000000"/>
                          </a:solidFill>
                          <a:latin typeface="Montserrat"/>
                        </a:rPr>
                        <a:t> Record levels of drug abuse &amp; illicit cultivation, production &amp; trafficking</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tc>
                  <a:txBody>
                    <a:bodyPr/>
                    <a:lstStyle/>
                    <a:p>
                      <a:pPr algn="ctr">
                        <a:lnSpc>
                          <a:spcPts val="2100"/>
                        </a:lnSpc>
                        <a:defRPr/>
                      </a:pPr>
                      <a:r>
                        <a:rPr lang="en-US" sz="1500">
                          <a:solidFill>
                            <a:srgbClr val="00BF63"/>
                          </a:solidFill>
                          <a:latin typeface="Montserrat Bold"/>
                        </a:rPr>
                        <a:t>40%</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tc>
                  <a:txBody>
                    <a:bodyPr/>
                    <a:lstStyle/>
                    <a:p>
                      <a:pPr algn="ctr">
                        <a:lnSpc>
                          <a:spcPts val="2100"/>
                        </a:lnSpc>
                        <a:defRPr/>
                      </a:pPr>
                      <a:r>
                        <a:rPr lang="en-US" sz="1500">
                          <a:solidFill>
                            <a:srgbClr val="4D5457"/>
                          </a:solidFill>
                          <a:latin typeface="Montserrat Bold"/>
                        </a:rPr>
                        <a:t>23%</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tc>
                  <a:txBody>
                    <a:bodyPr/>
                    <a:lstStyle/>
                    <a:p>
                      <a:pPr algn="ctr">
                        <a:lnSpc>
                          <a:spcPts val="2100"/>
                        </a:lnSpc>
                        <a:defRPr/>
                      </a:pPr>
                      <a:r>
                        <a:rPr lang="en-US" sz="1500">
                          <a:solidFill>
                            <a:srgbClr val="FF5757"/>
                          </a:solidFill>
                          <a:latin typeface="Montserrat Bold"/>
                        </a:rPr>
                        <a:t>33%</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tc>
                  <a:txBody>
                    <a:bodyPr/>
                    <a:lstStyle/>
                    <a:p>
                      <a:pPr algn="ctr">
                        <a:lnSpc>
                          <a:spcPts val="2100"/>
                        </a:lnSpc>
                        <a:defRPr/>
                      </a:pPr>
                      <a:r>
                        <a:rPr lang="en-US" sz="1500">
                          <a:solidFill>
                            <a:srgbClr val="4D5457"/>
                          </a:solidFill>
                          <a:latin typeface="Montserrat Bold"/>
                        </a:rPr>
                        <a:t>55%</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extLst>
                  <a:ext uri="{0D108BD9-81ED-4DB2-BD59-A6C34878D82A}">
                    <a16:rowId xmlns:a16="http://schemas.microsoft.com/office/drawing/2014/main" val="10002"/>
                  </a:ext>
                </a:extLst>
              </a:tr>
              <a:tr h="786601">
                <a:tc>
                  <a:txBody>
                    <a:bodyPr/>
                    <a:lstStyle/>
                    <a:p>
                      <a:pPr algn="l">
                        <a:lnSpc>
                          <a:spcPts val="2100"/>
                        </a:lnSpc>
                        <a:defRPr/>
                      </a:pPr>
                      <a:r>
                        <a:rPr lang="en-US" sz="1500" u="sng">
                          <a:solidFill>
                            <a:srgbClr val="000000"/>
                          </a:solidFill>
                          <a:latin typeface="Montserrat Italics"/>
                        </a:rPr>
                        <a:t>Challenge 3:</a:t>
                      </a:r>
                      <a:r>
                        <a:rPr lang="en-US" sz="1500">
                          <a:solidFill>
                            <a:srgbClr val="000000"/>
                          </a:solidFill>
                          <a:latin typeface="Montserrat"/>
                        </a:rPr>
                        <a:t> Health &amp; regulatory challenges posed by synthetic opioids &amp; non-medical use of prescription drugs</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tc>
                  <a:txBody>
                    <a:bodyPr/>
                    <a:lstStyle/>
                    <a:p>
                      <a:pPr algn="ctr">
                        <a:lnSpc>
                          <a:spcPts val="2100"/>
                        </a:lnSpc>
                        <a:defRPr/>
                      </a:pPr>
                      <a:r>
                        <a:rPr lang="en-US" sz="1500">
                          <a:solidFill>
                            <a:srgbClr val="00BF63"/>
                          </a:solidFill>
                          <a:latin typeface="Montserrat Bold"/>
                        </a:rPr>
                        <a:t>42%</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tc>
                  <a:txBody>
                    <a:bodyPr/>
                    <a:lstStyle/>
                    <a:p>
                      <a:pPr algn="ctr">
                        <a:lnSpc>
                          <a:spcPts val="2100"/>
                        </a:lnSpc>
                        <a:defRPr/>
                      </a:pPr>
                      <a:r>
                        <a:rPr lang="en-US" sz="1500">
                          <a:solidFill>
                            <a:srgbClr val="4D5457"/>
                          </a:solidFill>
                          <a:latin typeface="Montserrat Bold"/>
                        </a:rPr>
                        <a:t>23%</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tc>
                  <a:txBody>
                    <a:bodyPr/>
                    <a:lstStyle/>
                    <a:p>
                      <a:pPr algn="ctr">
                        <a:lnSpc>
                          <a:spcPts val="2100"/>
                        </a:lnSpc>
                        <a:defRPr/>
                      </a:pPr>
                      <a:r>
                        <a:rPr lang="en-US" sz="1500">
                          <a:solidFill>
                            <a:srgbClr val="FF5757"/>
                          </a:solidFill>
                          <a:latin typeface="Montserrat Bold"/>
                        </a:rPr>
                        <a:t>32%</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tc>
                  <a:txBody>
                    <a:bodyPr/>
                    <a:lstStyle/>
                    <a:p>
                      <a:pPr algn="ctr">
                        <a:lnSpc>
                          <a:spcPts val="2100"/>
                        </a:lnSpc>
                        <a:defRPr/>
                      </a:pPr>
                      <a:r>
                        <a:rPr lang="en-US" sz="1500">
                          <a:solidFill>
                            <a:srgbClr val="4D5457"/>
                          </a:solidFill>
                          <a:latin typeface="Montserrat Bold"/>
                        </a:rPr>
                        <a:t>58%</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extLst>
                  <a:ext uri="{0D108BD9-81ED-4DB2-BD59-A6C34878D82A}">
                    <a16:rowId xmlns:a16="http://schemas.microsoft.com/office/drawing/2014/main" val="10003"/>
                  </a:ext>
                </a:extLst>
              </a:tr>
              <a:tr h="786601">
                <a:tc>
                  <a:txBody>
                    <a:bodyPr/>
                    <a:lstStyle/>
                    <a:p>
                      <a:pPr algn="l">
                        <a:lnSpc>
                          <a:spcPts val="2100"/>
                        </a:lnSpc>
                        <a:defRPr/>
                      </a:pPr>
                      <a:r>
                        <a:rPr lang="en-US" sz="1500" u="sng">
                          <a:solidFill>
                            <a:srgbClr val="000000"/>
                          </a:solidFill>
                          <a:latin typeface="Montserrat Italics"/>
                        </a:rPr>
                        <a:t>Challenge 4:</a:t>
                      </a:r>
                      <a:r>
                        <a:rPr lang="en-US" sz="1500">
                          <a:solidFill>
                            <a:srgbClr val="000000"/>
                          </a:solidFill>
                          <a:latin typeface="Montserrat"/>
                        </a:rPr>
                        <a:t> Increase in drug-related deaths - unmet need for drug treatment and health services</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tc>
                  <a:txBody>
                    <a:bodyPr/>
                    <a:lstStyle/>
                    <a:p>
                      <a:pPr algn="ctr">
                        <a:lnSpc>
                          <a:spcPts val="2100"/>
                        </a:lnSpc>
                        <a:defRPr/>
                      </a:pPr>
                      <a:r>
                        <a:rPr lang="en-US" sz="1500">
                          <a:solidFill>
                            <a:srgbClr val="00BF63"/>
                          </a:solidFill>
                          <a:latin typeface="Montserrat Bold"/>
                        </a:rPr>
                        <a:t>36%</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tc>
                  <a:txBody>
                    <a:bodyPr/>
                    <a:lstStyle/>
                    <a:p>
                      <a:pPr algn="ctr">
                        <a:lnSpc>
                          <a:spcPts val="2100"/>
                        </a:lnSpc>
                        <a:defRPr/>
                      </a:pPr>
                      <a:r>
                        <a:rPr lang="en-US" sz="1500">
                          <a:solidFill>
                            <a:srgbClr val="4D5457"/>
                          </a:solidFill>
                          <a:latin typeface="Montserrat Bold"/>
                        </a:rPr>
                        <a:t>21%</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tc>
                  <a:txBody>
                    <a:bodyPr/>
                    <a:lstStyle/>
                    <a:p>
                      <a:pPr algn="ctr">
                        <a:lnSpc>
                          <a:spcPts val="2100"/>
                        </a:lnSpc>
                        <a:defRPr/>
                      </a:pPr>
                      <a:r>
                        <a:rPr lang="en-US" sz="1500">
                          <a:solidFill>
                            <a:srgbClr val="FF5757"/>
                          </a:solidFill>
                          <a:latin typeface="Montserrat Bold"/>
                        </a:rPr>
                        <a:t>41%</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tc>
                  <a:txBody>
                    <a:bodyPr/>
                    <a:lstStyle/>
                    <a:p>
                      <a:pPr algn="ctr">
                        <a:lnSpc>
                          <a:spcPts val="2100"/>
                        </a:lnSpc>
                        <a:defRPr/>
                      </a:pPr>
                      <a:r>
                        <a:rPr lang="en-US" sz="1500">
                          <a:solidFill>
                            <a:srgbClr val="4D5457"/>
                          </a:solidFill>
                          <a:latin typeface="Montserrat Bold"/>
                        </a:rPr>
                        <a:t>66%</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extLst>
                  <a:ext uri="{0D108BD9-81ED-4DB2-BD59-A6C34878D82A}">
                    <a16:rowId xmlns:a16="http://schemas.microsoft.com/office/drawing/2014/main" val="10004"/>
                  </a:ext>
                </a:extLst>
              </a:tr>
              <a:tr h="786601">
                <a:tc>
                  <a:txBody>
                    <a:bodyPr/>
                    <a:lstStyle/>
                    <a:p>
                      <a:pPr algn="l">
                        <a:lnSpc>
                          <a:spcPts val="2100"/>
                        </a:lnSpc>
                        <a:defRPr/>
                      </a:pPr>
                      <a:r>
                        <a:rPr lang="en-US" sz="1500" u="sng">
                          <a:solidFill>
                            <a:srgbClr val="000000"/>
                          </a:solidFill>
                          <a:latin typeface="Montserrat Italics"/>
                        </a:rPr>
                        <a:t>Challenge 5:</a:t>
                      </a:r>
                      <a:r>
                        <a:rPr lang="en-US" sz="1500">
                          <a:solidFill>
                            <a:srgbClr val="000000"/>
                          </a:solidFill>
                          <a:latin typeface="Montserrat"/>
                        </a:rPr>
                        <a:t> High transmission of HIV, HCV &amp; other blood-borne diseases associated with drug use</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tc>
                  <a:txBody>
                    <a:bodyPr/>
                    <a:lstStyle/>
                    <a:p>
                      <a:pPr algn="ctr">
                        <a:lnSpc>
                          <a:spcPts val="2100"/>
                        </a:lnSpc>
                        <a:defRPr/>
                      </a:pPr>
                      <a:r>
                        <a:rPr lang="en-US" sz="1500">
                          <a:solidFill>
                            <a:srgbClr val="00BF63"/>
                          </a:solidFill>
                          <a:latin typeface="Montserrat Bold"/>
                        </a:rPr>
                        <a:t>47%</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tc>
                  <a:txBody>
                    <a:bodyPr/>
                    <a:lstStyle/>
                    <a:p>
                      <a:pPr algn="ctr">
                        <a:lnSpc>
                          <a:spcPts val="2100"/>
                        </a:lnSpc>
                        <a:defRPr/>
                      </a:pPr>
                      <a:r>
                        <a:rPr lang="en-US" sz="1500">
                          <a:solidFill>
                            <a:srgbClr val="4D5457"/>
                          </a:solidFill>
                          <a:latin typeface="Montserrat Bold"/>
                        </a:rPr>
                        <a:t>23%</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tc>
                  <a:txBody>
                    <a:bodyPr/>
                    <a:lstStyle/>
                    <a:p>
                      <a:pPr algn="ctr">
                        <a:lnSpc>
                          <a:spcPts val="2100"/>
                        </a:lnSpc>
                        <a:defRPr/>
                      </a:pPr>
                      <a:r>
                        <a:rPr lang="en-US" sz="1500">
                          <a:solidFill>
                            <a:srgbClr val="FF5757"/>
                          </a:solidFill>
                          <a:latin typeface="Montserrat Bold"/>
                        </a:rPr>
                        <a:t>25%</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tc>
                  <a:txBody>
                    <a:bodyPr/>
                    <a:lstStyle/>
                    <a:p>
                      <a:pPr algn="ctr">
                        <a:lnSpc>
                          <a:spcPts val="2100"/>
                        </a:lnSpc>
                        <a:defRPr/>
                      </a:pPr>
                      <a:r>
                        <a:rPr lang="en-US" sz="1500">
                          <a:solidFill>
                            <a:srgbClr val="4D5457"/>
                          </a:solidFill>
                          <a:latin typeface="Montserrat Bold"/>
                        </a:rPr>
                        <a:t>65%</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extLst>
                  <a:ext uri="{0D108BD9-81ED-4DB2-BD59-A6C34878D82A}">
                    <a16:rowId xmlns:a16="http://schemas.microsoft.com/office/drawing/2014/main" val="10005"/>
                  </a:ext>
                </a:extLst>
              </a:tr>
              <a:tr h="786601">
                <a:tc>
                  <a:txBody>
                    <a:bodyPr/>
                    <a:lstStyle/>
                    <a:p>
                      <a:pPr algn="l">
                        <a:lnSpc>
                          <a:spcPts val="2100"/>
                        </a:lnSpc>
                        <a:defRPr/>
                      </a:pPr>
                      <a:r>
                        <a:rPr lang="en-US" sz="1500" u="sng">
                          <a:solidFill>
                            <a:srgbClr val="000000"/>
                          </a:solidFill>
                          <a:latin typeface="Montserrat Italics"/>
                        </a:rPr>
                        <a:t>Challenge 6: </a:t>
                      </a:r>
                      <a:r>
                        <a:rPr lang="en-US" sz="1500">
                          <a:solidFill>
                            <a:srgbClr val="000000"/>
                          </a:solidFill>
                          <a:latin typeface="Montserrat"/>
                        </a:rPr>
                        <a:t>Adverse health consequences associated with new psychoactive substances</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tc>
                  <a:txBody>
                    <a:bodyPr/>
                    <a:lstStyle/>
                    <a:p>
                      <a:pPr algn="ctr">
                        <a:lnSpc>
                          <a:spcPts val="2100"/>
                        </a:lnSpc>
                        <a:defRPr/>
                      </a:pPr>
                      <a:r>
                        <a:rPr lang="en-US" sz="1500">
                          <a:solidFill>
                            <a:srgbClr val="00BF63"/>
                          </a:solidFill>
                          <a:latin typeface="Montserrat Bold"/>
                        </a:rPr>
                        <a:t>37%</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tc>
                  <a:txBody>
                    <a:bodyPr/>
                    <a:lstStyle/>
                    <a:p>
                      <a:pPr algn="ctr">
                        <a:lnSpc>
                          <a:spcPts val="2100"/>
                        </a:lnSpc>
                        <a:defRPr/>
                      </a:pPr>
                      <a:r>
                        <a:rPr lang="en-US" sz="1500">
                          <a:solidFill>
                            <a:srgbClr val="4D5457"/>
                          </a:solidFill>
                          <a:latin typeface="Montserrat Bold"/>
                        </a:rPr>
                        <a:t>25%</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tc>
                  <a:txBody>
                    <a:bodyPr/>
                    <a:lstStyle/>
                    <a:p>
                      <a:pPr algn="ctr">
                        <a:lnSpc>
                          <a:spcPts val="2100"/>
                        </a:lnSpc>
                        <a:defRPr/>
                      </a:pPr>
                      <a:r>
                        <a:rPr lang="en-US" sz="1500">
                          <a:solidFill>
                            <a:srgbClr val="FF5757"/>
                          </a:solidFill>
                          <a:latin typeface="Montserrat Bold"/>
                        </a:rPr>
                        <a:t>31%</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tc>
                  <a:txBody>
                    <a:bodyPr/>
                    <a:lstStyle/>
                    <a:p>
                      <a:pPr algn="ctr">
                        <a:lnSpc>
                          <a:spcPts val="2100"/>
                        </a:lnSpc>
                        <a:defRPr/>
                      </a:pPr>
                      <a:r>
                        <a:rPr lang="en-US" sz="1500">
                          <a:solidFill>
                            <a:srgbClr val="4D5457"/>
                          </a:solidFill>
                          <a:latin typeface="Montserrat Bold"/>
                        </a:rPr>
                        <a:t>61%</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extLst>
                  <a:ext uri="{0D108BD9-81ED-4DB2-BD59-A6C34878D82A}">
                    <a16:rowId xmlns:a16="http://schemas.microsoft.com/office/drawing/2014/main" val="10006"/>
                  </a:ext>
                </a:extLst>
              </a:tr>
              <a:tr h="786601">
                <a:tc>
                  <a:txBody>
                    <a:bodyPr/>
                    <a:lstStyle/>
                    <a:p>
                      <a:pPr algn="l">
                        <a:lnSpc>
                          <a:spcPts val="2100"/>
                        </a:lnSpc>
                        <a:defRPr/>
                      </a:pPr>
                      <a:r>
                        <a:rPr lang="en-US" sz="1500" u="sng">
                          <a:solidFill>
                            <a:srgbClr val="000000"/>
                          </a:solidFill>
                          <a:latin typeface="Montserrat Italics"/>
                        </a:rPr>
                        <a:t>Challenge 7: </a:t>
                      </a:r>
                      <a:r>
                        <a:rPr lang="en-US" sz="1500">
                          <a:solidFill>
                            <a:srgbClr val="000000"/>
                          </a:solidFill>
                          <a:latin typeface="Montserrat"/>
                        </a:rPr>
                        <a:t>Low availability of internationally controlled substances for medical &amp; scientific purposes</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tc>
                  <a:txBody>
                    <a:bodyPr/>
                    <a:lstStyle/>
                    <a:p>
                      <a:pPr algn="ctr">
                        <a:lnSpc>
                          <a:spcPts val="2100"/>
                        </a:lnSpc>
                        <a:defRPr/>
                      </a:pPr>
                      <a:r>
                        <a:rPr lang="en-US" sz="1500">
                          <a:solidFill>
                            <a:srgbClr val="00BF63"/>
                          </a:solidFill>
                          <a:latin typeface="Montserrat Bold"/>
                        </a:rPr>
                        <a:t>31%</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tc>
                  <a:txBody>
                    <a:bodyPr/>
                    <a:lstStyle/>
                    <a:p>
                      <a:pPr algn="ctr">
                        <a:lnSpc>
                          <a:spcPts val="2100"/>
                        </a:lnSpc>
                        <a:defRPr/>
                      </a:pPr>
                      <a:r>
                        <a:rPr lang="en-US" sz="1500">
                          <a:solidFill>
                            <a:srgbClr val="4D5457"/>
                          </a:solidFill>
                          <a:latin typeface="Montserrat Bold"/>
                        </a:rPr>
                        <a:t>32%</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tc>
                  <a:txBody>
                    <a:bodyPr/>
                    <a:lstStyle/>
                    <a:p>
                      <a:pPr algn="ctr">
                        <a:lnSpc>
                          <a:spcPts val="2100"/>
                        </a:lnSpc>
                        <a:defRPr/>
                      </a:pPr>
                      <a:r>
                        <a:rPr lang="en-US" sz="1500">
                          <a:solidFill>
                            <a:srgbClr val="FF5757"/>
                          </a:solidFill>
                          <a:latin typeface="Montserrat Bold"/>
                        </a:rPr>
                        <a:t>23%</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tc>
                  <a:txBody>
                    <a:bodyPr/>
                    <a:lstStyle/>
                    <a:p>
                      <a:pPr algn="ctr">
                        <a:lnSpc>
                          <a:spcPts val="2100"/>
                        </a:lnSpc>
                        <a:defRPr/>
                      </a:pPr>
                      <a:r>
                        <a:rPr lang="en-US" sz="1500">
                          <a:solidFill>
                            <a:srgbClr val="4D5457"/>
                          </a:solidFill>
                          <a:latin typeface="Montserrat Bold"/>
                        </a:rPr>
                        <a:t>34%</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extLst>
                  <a:ext uri="{0D108BD9-81ED-4DB2-BD59-A6C34878D82A}">
                    <a16:rowId xmlns:a16="http://schemas.microsoft.com/office/drawing/2014/main" val="10007"/>
                  </a:ext>
                </a:extLst>
              </a:tr>
              <a:tr h="786601">
                <a:tc>
                  <a:txBody>
                    <a:bodyPr/>
                    <a:lstStyle/>
                    <a:p>
                      <a:pPr algn="l">
                        <a:lnSpc>
                          <a:spcPts val="2100"/>
                        </a:lnSpc>
                        <a:defRPr/>
                      </a:pPr>
                      <a:r>
                        <a:rPr lang="en-US" sz="1500" u="sng">
                          <a:solidFill>
                            <a:srgbClr val="000000"/>
                          </a:solidFill>
                          <a:latin typeface="Montserrat Italics"/>
                        </a:rPr>
                        <a:t>Challenge 8: </a:t>
                      </a:r>
                      <a:r>
                        <a:rPr lang="en-US" sz="1500">
                          <a:solidFill>
                            <a:srgbClr val="000000"/>
                          </a:solidFill>
                          <a:latin typeface="Montserrat"/>
                        </a:rPr>
                        <a:t>Increasing links between drug trafficking, corruption &amp; other forms of organized crime</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tc>
                  <a:txBody>
                    <a:bodyPr/>
                    <a:lstStyle/>
                    <a:p>
                      <a:pPr algn="ctr">
                        <a:lnSpc>
                          <a:spcPts val="2100"/>
                        </a:lnSpc>
                        <a:defRPr/>
                      </a:pPr>
                      <a:r>
                        <a:rPr lang="en-US" sz="1500">
                          <a:solidFill>
                            <a:srgbClr val="00BF63"/>
                          </a:solidFill>
                          <a:latin typeface="Montserrat Bold"/>
                        </a:rPr>
                        <a:t>37%</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tc>
                  <a:txBody>
                    <a:bodyPr/>
                    <a:lstStyle/>
                    <a:p>
                      <a:pPr algn="ctr">
                        <a:lnSpc>
                          <a:spcPts val="2100"/>
                        </a:lnSpc>
                        <a:defRPr/>
                      </a:pPr>
                      <a:r>
                        <a:rPr lang="en-US" sz="1500">
                          <a:solidFill>
                            <a:srgbClr val="4D5457"/>
                          </a:solidFill>
                          <a:latin typeface="Montserrat Bold"/>
                        </a:rPr>
                        <a:t>18%</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tc>
                  <a:txBody>
                    <a:bodyPr/>
                    <a:lstStyle/>
                    <a:p>
                      <a:pPr algn="ctr">
                        <a:lnSpc>
                          <a:spcPts val="2100"/>
                        </a:lnSpc>
                        <a:defRPr/>
                      </a:pPr>
                      <a:r>
                        <a:rPr lang="en-US" sz="1500">
                          <a:solidFill>
                            <a:srgbClr val="FF5757"/>
                          </a:solidFill>
                          <a:latin typeface="Montserrat Bold"/>
                        </a:rPr>
                        <a:t>35%</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tc>
                  <a:txBody>
                    <a:bodyPr/>
                    <a:lstStyle/>
                    <a:p>
                      <a:pPr algn="ctr">
                        <a:lnSpc>
                          <a:spcPts val="2100"/>
                        </a:lnSpc>
                        <a:defRPr/>
                      </a:pPr>
                      <a:r>
                        <a:rPr lang="en-US" sz="1500">
                          <a:solidFill>
                            <a:srgbClr val="4D5457"/>
                          </a:solidFill>
                          <a:latin typeface="Montserrat Bold"/>
                        </a:rPr>
                        <a:t>43%</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extLst>
                  <a:ext uri="{0D108BD9-81ED-4DB2-BD59-A6C34878D82A}">
                    <a16:rowId xmlns:a16="http://schemas.microsoft.com/office/drawing/2014/main" val="10008"/>
                  </a:ext>
                </a:extLst>
              </a:tr>
              <a:tr h="786601">
                <a:tc>
                  <a:txBody>
                    <a:bodyPr/>
                    <a:lstStyle/>
                    <a:p>
                      <a:pPr algn="l">
                        <a:lnSpc>
                          <a:spcPts val="2100"/>
                        </a:lnSpc>
                        <a:defRPr/>
                      </a:pPr>
                      <a:r>
                        <a:rPr lang="en-US" sz="1500" u="sng">
                          <a:solidFill>
                            <a:srgbClr val="000000"/>
                          </a:solidFill>
                          <a:latin typeface="Montserrat Italics"/>
                        </a:rPr>
                        <a:t>Challenge 9:</a:t>
                      </a:r>
                      <a:r>
                        <a:rPr lang="en-US" sz="1500">
                          <a:solidFill>
                            <a:srgbClr val="000000"/>
                          </a:solidFill>
                          <a:latin typeface="Montserrat"/>
                        </a:rPr>
                        <a:t> Low value of confiscated proceeds of crime related to money laundering arising from drug trafficking</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tc>
                  <a:txBody>
                    <a:bodyPr/>
                    <a:lstStyle/>
                    <a:p>
                      <a:pPr algn="ctr">
                        <a:lnSpc>
                          <a:spcPts val="2100"/>
                        </a:lnSpc>
                        <a:defRPr/>
                      </a:pPr>
                      <a:r>
                        <a:rPr lang="en-US" sz="1500">
                          <a:solidFill>
                            <a:srgbClr val="00BF63"/>
                          </a:solidFill>
                          <a:latin typeface="Montserrat Bold"/>
                        </a:rPr>
                        <a:t>19%</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tc>
                  <a:txBody>
                    <a:bodyPr/>
                    <a:lstStyle/>
                    <a:p>
                      <a:pPr algn="ctr">
                        <a:lnSpc>
                          <a:spcPts val="2100"/>
                        </a:lnSpc>
                        <a:defRPr/>
                      </a:pPr>
                      <a:r>
                        <a:rPr lang="en-US" sz="1500">
                          <a:solidFill>
                            <a:srgbClr val="4D5457"/>
                          </a:solidFill>
                          <a:latin typeface="Montserrat Bold"/>
                        </a:rPr>
                        <a:t>16%</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tc>
                  <a:txBody>
                    <a:bodyPr/>
                    <a:lstStyle/>
                    <a:p>
                      <a:pPr algn="ctr">
                        <a:lnSpc>
                          <a:spcPts val="2100"/>
                        </a:lnSpc>
                        <a:defRPr/>
                      </a:pPr>
                      <a:r>
                        <a:rPr lang="en-US" sz="1500">
                          <a:solidFill>
                            <a:srgbClr val="FF5757"/>
                          </a:solidFill>
                          <a:latin typeface="Montserrat Bold"/>
                        </a:rPr>
                        <a:t>49%</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tc>
                  <a:txBody>
                    <a:bodyPr/>
                    <a:lstStyle/>
                    <a:p>
                      <a:pPr algn="ctr">
                        <a:lnSpc>
                          <a:spcPts val="2100"/>
                        </a:lnSpc>
                        <a:defRPr/>
                      </a:pPr>
                      <a:r>
                        <a:rPr lang="en-US" sz="1500">
                          <a:solidFill>
                            <a:srgbClr val="4D5457"/>
                          </a:solidFill>
                          <a:latin typeface="Montserrat Bold"/>
                        </a:rPr>
                        <a:t>18%</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extLst>
                  <a:ext uri="{0D108BD9-81ED-4DB2-BD59-A6C34878D82A}">
                    <a16:rowId xmlns:a16="http://schemas.microsoft.com/office/drawing/2014/main" val="10009"/>
                  </a:ext>
                </a:extLst>
              </a:tr>
              <a:tr h="786601">
                <a:tc>
                  <a:txBody>
                    <a:bodyPr/>
                    <a:lstStyle/>
                    <a:p>
                      <a:pPr algn="l">
                        <a:lnSpc>
                          <a:spcPts val="2100"/>
                        </a:lnSpc>
                        <a:defRPr/>
                      </a:pPr>
                      <a:r>
                        <a:rPr lang="en-US" sz="1500" u="sng">
                          <a:solidFill>
                            <a:srgbClr val="000000"/>
                          </a:solidFill>
                          <a:latin typeface="Montserrat Italics"/>
                        </a:rPr>
                        <a:t>Challenge 10:</a:t>
                      </a:r>
                      <a:r>
                        <a:rPr lang="en-US" sz="1500">
                          <a:solidFill>
                            <a:srgbClr val="000000"/>
                          </a:solidFill>
                          <a:latin typeface="Montserrat"/>
                        </a:rPr>
                        <a:t> Criminal misuse of information &amp; communications technologies for drug trafficking</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tc>
                  <a:txBody>
                    <a:bodyPr/>
                    <a:lstStyle/>
                    <a:p>
                      <a:pPr algn="ctr">
                        <a:lnSpc>
                          <a:spcPts val="2100"/>
                        </a:lnSpc>
                        <a:defRPr/>
                      </a:pPr>
                      <a:r>
                        <a:rPr lang="en-US" sz="1500">
                          <a:solidFill>
                            <a:srgbClr val="00BF63"/>
                          </a:solidFill>
                          <a:latin typeface="Montserrat Bold"/>
                        </a:rPr>
                        <a:t>35%</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tc>
                  <a:txBody>
                    <a:bodyPr/>
                    <a:lstStyle/>
                    <a:p>
                      <a:pPr algn="ctr">
                        <a:lnSpc>
                          <a:spcPts val="2100"/>
                        </a:lnSpc>
                        <a:defRPr/>
                      </a:pPr>
                      <a:r>
                        <a:rPr lang="en-US" sz="1500">
                          <a:solidFill>
                            <a:srgbClr val="4D5457"/>
                          </a:solidFill>
                          <a:latin typeface="Montserrat Bold"/>
                        </a:rPr>
                        <a:t>24%</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tc>
                  <a:txBody>
                    <a:bodyPr/>
                    <a:lstStyle/>
                    <a:p>
                      <a:pPr algn="ctr">
                        <a:lnSpc>
                          <a:spcPts val="2100"/>
                        </a:lnSpc>
                        <a:defRPr/>
                      </a:pPr>
                      <a:r>
                        <a:rPr lang="en-US" sz="1500">
                          <a:solidFill>
                            <a:srgbClr val="FF5757"/>
                          </a:solidFill>
                          <a:latin typeface="Montserrat Bold"/>
                        </a:rPr>
                        <a:t>24%</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tc>
                  <a:txBody>
                    <a:bodyPr/>
                    <a:lstStyle/>
                    <a:p>
                      <a:pPr algn="ctr">
                        <a:lnSpc>
                          <a:spcPts val="2100"/>
                        </a:lnSpc>
                        <a:defRPr/>
                      </a:pPr>
                      <a:r>
                        <a:rPr lang="en-US" sz="1500">
                          <a:solidFill>
                            <a:srgbClr val="4D5457"/>
                          </a:solidFill>
                          <a:latin typeface="Montserrat Bold"/>
                        </a:rPr>
                        <a:t>27%</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extLst>
                  <a:ext uri="{0D108BD9-81ED-4DB2-BD59-A6C34878D82A}">
                    <a16:rowId xmlns:a16="http://schemas.microsoft.com/office/drawing/2014/main" val="10010"/>
                  </a:ext>
                </a:extLst>
              </a:tr>
              <a:tr h="786601">
                <a:tc>
                  <a:txBody>
                    <a:bodyPr/>
                    <a:lstStyle/>
                    <a:p>
                      <a:pPr algn="l">
                        <a:lnSpc>
                          <a:spcPts val="2100"/>
                        </a:lnSpc>
                        <a:defRPr/>
                      </a:pPr>
                      <a:r>
                        <a:rPr lang="en-US" sz="1500" u="sng">
                          <a:solidFill>
                            <a:srgbClr val="000000"/>
                          </a:solidFill>
                          <a:latin typeface="Montserrat Italics"/>
                        </a:rPr>
                        <a:t>Challenge 11:</a:t>
                      </a:r>
                      <a:r>
                        <a:rPr lang="en-US" sz="1500">
                          <a:solidFill>
                            <a:srgbClr val="000000"/>
                          </a:solidFill>
                          <a:latin typeface="Montserrat"/>
                        </a:rPr>
                        <a:t> Non-compliance of responses with international drug control conventions &amp; human rights obligations</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tc>
                  <a:txBody>
                    <a:bodyPr/>
                    <a:lstStyle/>
                    <a:p>
                      <a:pPr algn="ctr">
                        <a:lnSpc>
                          <a:spcPts val="2100"/>
                        </a:lnSpc>
                        <a:defRPr/>
                      </a:pPr>
                      <a:r>
                        <a:rPr lang="en-US" sz="1500">
                          <a:solidFill>
                            <a:srgbClr val="00BF63"/>
                          </a:solidFill>
                          <a:latin typeface="Montserrat Bold"/>
                        </a:rPr>
                        <a:t>26%</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tc>
                  <a:txBody>
                    <a:bodyPr/>
                    <a:lstStyle/>
                    <a:p>
                      <a:pPr algn="ctr">
                        <a:lnSpc>
                          <a:spcPts val="2100"/>
                        </a:lnSpc>
                        <a:defRPr/>
                      </a:pPr>
                      <a:r>
                        <a:rPr lang="en-US" sz="1500">
                          <a:solidFill>
                            <a:srgbClr val="4D5457"/>
                          </a:solidFill>
                          <a:latin typeface="Montserrat Bold"/>
                        </a:rPr>
                        <a:t>36%</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tc>
                  <a:txBody>
                    <a:bodyPr/>
                    <a:lstStyle/>
                    <a:p>
                      <a:pPr algn="ctr">
                        <a:lnSpc>
                          <a:spcPts val="2100"/>
                        </a:lnSpc>
                        <a:defRPr/>
                      </a:pPr>
                      <a:r>
                        <a:rPr lang="en-US" sz="1500">
                          <a:solidFill>
                            <a:srgbClr val="FF5757"/>
                          </a:solidFill>
                          <a:latin typeface="Montserrat Bold"/>
                        </a:rPr>
                        <a:t>24%</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tc>
                  <a:txBody>
                    <a:bodyPr/>
                    <a:lstStyle/>
                    <a:p>
                      <a:pPr algn="ctr">
                        <a:lnSpc>
                          <a:spcPts val="2100"/>
                        </a:lnSpc>
                        <a:defRPr/>
                      </a:pPr>
                      <a:r>
                        <a:rPr lang="en-US" sz="1500">
                          <a:solidFill>
                            <a:srgbClr val="4D5457"/>
                          </a:solidFill>
                          <a:latin typeface="Montserrat Bold"/>
                        </a:rPr>
                        <a:t>39%</a:t>
                      </a:r>
                      <a:endParaRPr lang="en-US" sz="1100"/>
                    </a:p>
                  </a:txBody>
                  <a:tcPr marL="95250" marR="95250" marT="95250" marB="95250" anchor="ctr">
                    <a:lnL w="19050" cap="flat" cmpd="sng" algn="ctr">
                      <a:solidFill>
                        <a:srgbClr val="4D5457"/>
                      </a:solidFill>
                      <a:prstDash val="solid"/>
                      <a:round/>
                      <a:headEnd type="none" w="med" len="med"/>
                      <a:tailEnd type="none" w="med" len="med"/>
                    </a:lnL>
                    <a:lnR w="19050" cap="flat" cmpd="sng" algn="ctr">
                      <a:solidFill>
                        <a:srgbClr val="4D5457"/>
                      </a:solidFill>
                      <a:prstDash val="solid"/>
                      <a:round/>
                      <a:headEnd type="none" w="med" len="med"/>
                      <a:tailEnd type="none" w="med" len="med"/>
                    </a:lnR>
                    <a:lnT w="19050" cap="flat" cmpd="sng" algn="ctr">
                      <a:solidFill>
                        <a:srgbClr val="4D5457"/>
                      </a:solidFill>
                      <a:prstDash val="solid"/>
                      <a:round/>
                      <a:headEnd type="none" w="med" len="med"/>
                      <a:tailEnd type="none" w="med" len="med"/>
                    </a:lnT>
                    <a:lnB w="19050" cap="flat" cmpd="sng" algn="ctr">
                      <a:solidFill>
                        <a:srgbClr val="4D5457"/>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8" name="Freeform 8"/>
          <p:cNvSpPr/>
          <p:nvPr/>
        </p:nvSpPr>
        <p:spPr>
          <a:xfrm>
            <a:off x="2029894" y="8943225"/>
            <a:ext cx="878443" cy="878443"/>
          </a:xfrm>
          <a:custGeom>
            <a:avLst/>
            <a:gdLst/>
            <a:ahLst/>
            <a:cxnLst/>
            <a:rect l="l" t="t" r="r" b="b"/>
            <a:pathLst>
              <a:path w="878443" h="878443">
                <a:moveTo>
                  <a:pt x="0" y="0"/>
                </a:moveTo>
                <a:lnTo>
                  <a:pt x="878443" y="0"/>
                </a:lnTo>
                <a:lnTo>
                  <a:pt x="878443" y="878443"/>
                </a:lnTo>
                <a:lnTo>
                  <a:pt x="0" y="878443"/>
                </a:lnTo>
                <a:lnTo>
                  <a:pt x="0" y="0"/>
                </a:lnTo>
                <a:close/>
              </a:path>
            </a:pathLst>
          </a:custGeom>
          <a:blipFill>
            <a:blip r:embed="rId3"/>
            <a:stretch>
              <a:fillRect/>
            </a:stretch>
          </a:blipFill>
        </p:spPr>
        <p:txBody>
          <a:bodyPr/>
          <a:lstStyle/>
          <a:p>
            <a:endParaRPr lang="en-US"/>
          </a:p>
        </p:txBody>
      </p:sp>
      <p:sp>
        <p:nvSpPr>
          <p:cNvPr id="9" name="Freeform 9"/>
          <p:cNvSpPr/>
          <p:nvPr/>
        </p:nvSpPr>
        <p:spPr>
          <a:xfrm>
            <a:off x="628829" y="9047612"/>
            <a:ext cx="1018958" cy="669670"/>
          </a:xfrm>
          <a:custGeom>
            <a:avLst/>
            <a:gdLst/>
            <a:ahLst/>
            <a:cxnLst/>
            <a:rect l="l" t="t" r="r" b="b"/>
            <a:pathLst>
              <a:path w="1018958" h="669670">
                <a:moveTo>
                  <a:pt x="0" y="0"/>
                </a:moveTo>
                <a:lnTo>
                  <a:pt x="1018958" y="0"/>
                </a:lnTo>
                <a:lnTo>
                  <a:pt x="1018958" y="669669"/>
                </a:lnTo>
                <a:lnTo>
                  <a:pt x="0" y="669669"/>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8289322" cy="10391354"/>
          </a:xfrm>
          <a:prstGeom prst="rect">
            <a:avLst/>
          </a:prstGeom>
          <a:solidFill>
            <a:srgbClr val="E3EDA6"/>
          </a:solidFill>
        </p:spPr>
        <p:txBody>
          <a:bodyPr/>
          <a:lstStyle/>
          <a:p>
            <a:endParaRPr lang="en-US"/>
          </a:p>
        </p:txBody>
      </p:sp>
      <p:sp>
        <p:nvSpPr>
          <p:cNvPr id="3" name="AutoShape 3"/>
          <p:cNvSpPr/>
          <p:nvPr/>
        </p:nvSpPr>
        <p:spPr>
          <a:xfrm>
            <a:off x="1028700" y="3996142"/>
            <a:ext cx="6141202" cy="57670"/>
          </a:xfrm>
          <a:prstGeom prst="rect">
            <a:avLst/>
          </a:prstGeom>
          <a:solidFill>
            <a:srgbClr val="FFFFFF"/>
          </a:solidFill>
          <a:ln w="219075" cap="sq">
            <a:solidFill>
              <a:srgbClr val="FFFFFF"/>
            </a:solidFill>
            <a:prstDash val="solid"/>
            <a:miter/>
          </a:ln>
        </p:spPr>
        <p:txBody>
          <a:bodyPr/>
          <a:lstStyle/>
          <a:p>
            <a:endParaRPr lang="en-US"/>
          </a:p>
        </p:txBody>
      </p:sp>
      <p:grpSp>
        <p:nvGrpSpPr>
          <p:cNvPr id="4" name="Group 4"/>
          <p:cNvGrpSpPr/>
          <p:nvPr/>
        </p:nvGrpSpPr>
        <p:grpSpPr>
          <a:xfrm>
            <a:off x="1074060" y="1327388"/>
            <a:ext cx="6141202" cy="2162969"/>
            <a:chOff x="0" y="0"/>
            <a:chExt cx="8188269" cy="2883958"/>
          </a:xfrm>
        </p:grpSpPr>
        <p:sp>
          <p:nvSpPr>
            <p:cNvPr id="5" name="TextBox 5"/>
            <p:cNvSpPr txBox="1"/>
            <p:nvPr/>
          </p:nvSpPr>
          <p:spPr>
            <a:xfrm>
              <a:off x="0" y="-76200"/>
              <a:ext cx="8188269" cy="1600200"/>
            </a:xfrm>
            <a:prstGeom prst="rect">
              <a:avLst/>
            </a:prstGeom>
          </p:spPr>
          <p:txBody>
            <a:bodyPr lIns="0" tIns="0" rIns="0" bIns="0" rtlCol="0" anchor="t">
              <a:spAutoFit/>
            </a:bodyPr>
            <a:lstStyle/>
            <a:p>
              <a:pPr>
                <a:lnSpc>
                  <a:spcPts val="9000"/>
                </a:lnSpc>
              </a:pPr>
              <a:r>
                <a:rPr lang="en-US" sz="7500">
                  <a:solidFill>
                    <a:srgbClr val="105661"/>
                  </a:solidFill>
                  <a:latin typeface="Telegraf Bold"/>
                </a:rPr>
                <a:t>Challenge 1</a:t>
              </a:r>
            </a:p>
          </p:txBody>
        </p:sp>
        <p:sp>
          <p:nvSpPr>
            <p:cNvPr id="6" name="TextBox 6"/>
            <p:cNvSpPr txBox="1"/>
            <p:nvPr/>
          </p:nvSpPr>
          <p:spPr>
            <a:xfrm>
              <a:off x="0" y="1724025"/>
              <a:ext cx="8188269" cy="1159933"/>
            </a:xfrm>
            <a:prstGeom prst="rect">
              <a:avLst/>
            </a:prstGeom>
          </p:spPr>
          <p:txBody>
            <a:bodyPr lIns="0" tIns="0" rIns="0" bIns="0" rtlCol="0" anchor="t">
              <a:spAutoFit/>
            </a:bodyPr>
            <a:lstStyle/>
            <a:p>
              <a:pPr>
                <a:lnSpc>
                  <a:spcPts val="3500"/>
                </a:lnSpc>
                <a:spcBef>
                  <a:spcPct val="0"/>
                </a:spcBef>
              </a:pPr>
              <a:r>
                <a:rPr lang="en-US" sz="2500">
                  <a:solidFill>
                    <a:srgbClr val="105661"/>
                  </a:solidFill>
                  <a:latin typeface="Telegraf"/>
                </a:rPr>
                <a:t>Expanding &amp; diversifying range of drugs &amp; drug markets</a:t>
              </a:r>
            </a:p>
          </p:txBody>
        </p:sp>
      </p:grpSp>
      <p:sp>
        <p:nvSpPr>
          <p:cNvPr id="7" name="TextBox 7"/>
          <p:cNvSpPr txBox="1"/>
          <p:nvPr/>
        </p:nvSpPr>
        <p:spPr>
          <a:xfrm>
            <a:off x="8840549" y="351212"/>
            <a:ext cx="9134338" cy="2053280"/>
          </a:xfrm>
          <a:prstGeom prst="rect">
            <a:avLst/>
          </a:prstGeom>
        </p:spPr>
        <p:txBody>
          <a:bodyPr wrap="square" lIns="0" tIns="0" rIns="0" bIns="0" rtlCol="0" anchor="t">
            <a:spAutoFit/>
          </a:bodyPr>
          <a:lstStyle/>
          <a:p>
            <a:pPr>
              <a:lnSpc>
                <a:spcPts val="3824"/>
              </a:lnSpc>
            </a:pPr>
            <a:r>
              <a:rPr lang="en-US" sz="2731" dirty="0">
                <a:solidFill>
                  <a:srgbClr val="094E5E"/>
                </a:solidFill>
                <a:latin typeface="Telegraf Bold"/>
              </a:rPr>
              <a:t>Progress made: </a:t>
            </a:r>
          </a:p>
          <a:p>
            <a:pPr marL="471805" lvl="1" indent="-235585">
              <a:lnSpc>
                <a:spcPts val="3059"/>
              </a:lnSpc>
              <a:buFont typeface="Arial"/>
              <a:buChar char="•"/>
            </a:pPr>
            <a:r>
              <a:rPr lang="en-US" sz="2000" dirty="0">
                <a:solidFill>
                  <a:srgbClr val="000000"/>
                </a:solidFill>
                <a:latin typeface="Telegraf"/>
              </a:rPr>
              <a:t>expansion of </a:t>
            </a:r>
            <a:r>
              <a:rPr lang="en-US" sz="2000" b="1" dirty="0">
                <a:solidFill>
                  <a:srgbClr val="000000"/>
                </a:solidFill>
                <a:latin typeface="Telegraf"/>
              </a:rPr>
              <a:t>drug checking services</a:t>
            </a:r>
          </a:p>
          <a:p>
            <a:pPr marL="471805" lvl="1" indent="-235585">
              <a:lnSpc>
                <a:spcPts val="3059"/>
              </a:lnSpc>
              <a:buFont typeface="Arial"/>
              <a:buChar char="•"/>
            </a:pPr>
            <a:r>
              <a:rPr lang="en-US" sz="2000" dirty="0">
                <a:solidFill>
                  <a:srgbClr val="000000"/>
                </a:solidFill>
                <a:latin typeface="Telegraf"/>
              </a:rPr>
              <a:t>expansion of </a:t>
            </a:r>
            <a:r>
              <a:rPr lang="en-US" sz="2000" b="1" dirty="0">
                <a:solidFill>
                  <a:srgbClr val="000000"/>
                </a:solidFill>
                <a:latin typeface="Telegraf"/>
              </a:rPr>
              <a:t>early warning </a:t>
            </a:r>
            <a:r>
              <a:rPr lang="en-US" sz="2000" dirty="0">
                <a:solidFill>
                  <a:srgbClr val="000000"/>
                </a:solidFill>
                <a:latin typeface="Telegraf"/>
              </a:rPr>
              <a:t>systems</a:t>
            </a:r>
          </a:p>
          <a:p>
            <a:pPr marL="471805" lvl="1" indent="-235585">
              <a:lnSpc>
                <a:spcPts val="3059"/>
              </a:lnSpc>
              <a:buFont typeface="Arial"/>
              <a:buChar char="•"/>
            </a:pPr>
            <a:r>
              <a:rPr lang="en-US" sz="2000" dirty="0">
                <a:solidFill>
                  <a:srgbClr val="000000"/>
                </a:solidFill>
                <a:latin typeface="Telegraf"/>
              </a:rPr>
              <a:t>expansion of drug monitoring services</a:t>
            </a:r>
          </a:p>
          <a:p>
            <a:pPr marL="471805" lvl="1" indent="-235585">
              <a:lnSpc>
                <a:spcPts val="3059"/>
              </a:lnSpc>
              <a:buFont typeface="Arial"/>
              <a:buChar char="•"/>
            </a:pPr>
            <a:r>
              <a:rPr lang="en-US" sz="2000" dirty="0">
                <a:solidFill>
                  <a:srgbClr val="000000"/>
                </a:solidFill>
                <a:latin typeface="Telegraf"/>
              </a:rPr>
              <a:t>increased cohesion and alliances</a:t>
            </a:r>
          </a:p>
        </p:txBody>
      </p:sp>
      <p:pic>
        <p:nvPicPr>
          <p:cNvPr id="8" name="Picture 8"/>
          <p:cNvPicPr>
            <a:picLocks noChangeAspect="1"/>
          </p:cNvPicPr>
          <p:nvPr/>
        </p:nvPicPr>
        <p:blipFill>
          <a:blip r:embed="rId3"/>
          <a:stretch>
            <a:fillRect/>
          </a:stretch>
        </p:blipFill>
        <p:spPr>
          <a:xfrm>
            <a:off x="-580448" y="4948024"/>
            <a:ext cx="9450220" cy="3815317"/>
          </a:xfrm>
          <a:prstGeom prst="rect">
            <a:avLst/>
          </a:prstGeom>
        </p:spPr>
      </p:pic>
      <p:sp>
        <p:nvSpPr>
          <p:cNvPr id="9" name="TextBox 9"/>
          <p:cNvSpPr txBox="1"/>
          <p:nvPr/>
        </p:nvSpPr>
        <p:spPr>
          <a:xfrm>
            <a:off x="8830434" y="2596731"/>
            <a:ext cx="9134338" cy="4436151"/>
          </a:xfrm>
          <a:prstGeom prst="rect">
            <a:avLst/>
          </a:prstGeom>
        </p:spPr>
        <p:txBody>
          <a:bodyPr wrap="square" lIns="0" tIns="0" rIns="0" bIns="0" rtlCol="0" anchor="t">
            <a:spAutoFit/>
          </a:bodyPr>
          <a:lstStyle/>
          <a:p>
            <a:pPr>
              <a:lnSpc>
                <a:spcPts val="3824"/>
              </a:lnSpc>
            </a:pPr>
            <a:r>
              <a:rPr lang="en-US" sz="2700" dirty="0">
                <a:solidFill>
                  <a:srgbClr val="094E5E"/>
                </a:solidFill>
                <a:latin typeface="Telegraf Bold"/>
              </a:rPr>
              <a:t>Challenges encountered: </a:t>
            </a:r>
            <a:endParaRPr lang="en-US" sz="2731" dirty="0">
              <a:solidFill>
                <a:srgbClr val="094E5E"/>
              </a:solidFill>
              <a:latin typeface="Telegraf Bold"/>
            </a:endParaRPr>
          </a:p>
          <a:p>
            <a:pPr marL="471805" lvl="1" indent="-235585">
              <a:lnSpc>
                <a:spcPts val="3059"/>
              </a:lnSpc>
              <a:buFont typeface="Arial"/>
              <a:buChar char="•"/>
            </a:pPr>
            <a:r>
              <a:rPr lang="en-US" sz="2000" dirty="0">
                <a:solidFill>
                  <a:srgbClr val="000000"/>
                </a:solidFill>
                <a:latin typeface="Telegraf"/>
              </a:rPr>
              <a:t>North American drug toxicity and </a:t>
            </a:r>
            <a:r>
              <a:rPr lang="en-US" sz="2000" b="1" dirty="0">
                <a:solidFill>
                  <a:srgbClr val="000000"/>
                </a:solidFill>
                <a:latin typeface="Telegraf"/>
              </a:rPr>
              <a:t>overdose crises</a:t>
            </a:r>
          </a:p>
          <a:p>
            <a:pPr marL="471805" lvl="1" indent="-235585">
              <a:lnSpc>
                <a:spcPts val="3059"/>
              </a:lnSpc>
              <a:buFont typeface="Arial"/>
              <a:buChar char="•"/>
            </a:pPr>
            <a:r>
              <a:rPr lang="en-US" sz="2000" dirty="0">
                <a:solidFill>
                  <a:srgbClr val="000000"/>
                </a:solidFill>
                <a:latin typeface="Telegraf"/>
              </a:rPr>
              <a:t>increase in contaminated substances</a:t>
            </a:r>
          </a:p>
          <a:p>
            <a:pPr marL="471805" lvl="1" indent="-235585">
              <a:lnSpc>
                <a:spcPts val="3059"/>
              </a:lnSpc>
              <a:buFont typeface="Arial"/>
              <a:buChar char="•"/>
            </a:pPr>
            <a:r>
              <a:rPr lang="en-US" sz="2000" dirty="0">
                <a:solidFill>
                  <a:srgbClr val="000000"/>
                </a:solidFill>
                <a:latin typeface="Telegraf"/>
              </a:rPr>
              <a:t>severe impacts on </a:t>
            </a:r>
            <a:r>
              <a:rPr lang="en-US" sz="2000" b="1" dirty="0">
                <a:solidFill>
                  <a:srgbClr val="000000"/>
                </a:solidFill>
                <a:latin typeface="Telegraf"/>
              </a:rPr>
              <a:t>Indigenous populations, LGBTIQA+ communities, and those facing socioeconomic inequalities</a:t>
            </a:r>
          </a:p>
          <a:p>
            <a:pPr marL="471805" lvl="1" indent="-235585">
              <a:lnSpc>
                <a:spcPts val="3059"/>
              </a:lnSpc>
              <a:buFont typeface="Arial"/>
              <a:buChar char="•"/>
            </a:pPr>
            <a:r>
              <a:rPr lang="en-US" sz="2000" dirty="0">
                <a:solidFill>
                  <a:srgbClr val="000000"/>
                </a:solidFill>
                <a:latin typeface="Telegraf"/>
              </a:rPr>
              <a:t>lack of holistic approaches addressing both demand and supply reduction</a:t>
            </a:r>
          </a:p>
          <a:p>
            <a:pPr marL="471805" lvl="1" indent="-235585">
              <a:lnSpc>
                <a:spcPts val="3059"/>
              </a:lnSpc>
              <a:buFont typeface="Arial"/>
              <a:buChar char="•"/>
            </a:pPr>
            <a:r>
              <a:rPr lang="en-US" sz="2000" dirty="0">
                <a:solidFill>
                  <a:srgbClr val="000000"/>
                </a:solidFill>
                <a:latin typeface="Telegraf"/>
              </a:rPr>
              <a:t>concern that </a:t>
            </a:r>
            <a:r>
              <a:rPr lang="en-US" sz="2000" b="1" dirty="0">
                <a:solidFill>
                  <a:srgbClr val="000000"/>
                </a:solidFill>
                <a:latin typeface="Telegraf"/>
              </a:rPr>
              <a:t>supply reduction interventions lead drug markets to shift towards more highly potent substances</a:t>
            </a:r>
          </a:p>
          <a:p>
            <a:pPr marL="471805" lvl="1" indent="-235585">
              <a:lnSpc>
                <a:spcPts val="3059"/>
              </a:lnSpc>
              <a:buFont typeface="Arial"/>
              <a:buChar char="•"/>
            </a:pPr>
            <a:r>
              <a:rPr lang="en-US" sz="2000" dirty="0">
                <a:solidFill>
                  <a:srgbClr val="000000"/>
                </a:solidFill>
                <a:latin typeface="Telegraf"/>
              </a:rPr>
              <a:t>some raised </a:t>
            </a:r>
            <a:r>
              <a:rPr lang="en-US" sz="2000" b="1" dirty="0">
                <a:solidFill>
                  <a:srgbClr val="000000"/>
                </a:solidFill>
                <a:latin typeface="Telegraf"/>
              </a:rPr>
              <a:t>safe supply initiatives </a:t>
            </a:r>
            <a:r>
              <a:rPr lang="en-US" sz="2000" dirty="0">
                <a:solidFill>
                  <a:srgbClr val="000000"/>
                </a:solidFill>
                <a:latin typeface="Telegraf"/>
              </a:rPr>
              <a:t>and </a:t>
            </a:r>
            <a:r>
              <a:rPr lang="en-US" sz="2000" b="1" dirty="0">
                <a:solidFill>
                  <a:srgbClr val="000000"/>
                </a:solidFill>
                <a:latin typeface="Telegraf"/>
              </a:rPr>
              <a:t>legal regulation </a:t>
            </a:r>
            <a:r>
              <a:rPr lang="en-US" sz="2000" dirty="0">
                <a:solidFill>
                  <a:srgbClr val="000000"/>
                </a:solidFill>
                <a:latin typeface="Telegraf"/>
              </a:rPr>
              <a:t>based on the outcome report of the OHCHR as more appropriate responses</a:t>
            </a:r>
          </a:p>
        </p:txBody>
      </p:sp>
      <p:sp>
        <p:nvSpPr>
          <p:cNvPr id="10" name="TextBox 10"/>
          <p:cNvSpPr txBox="1"/>
          <p:nvPr/>
        </p:nvSpPr>
        <p:spPr>
          <a:xfrm>
            <a:off x="8850664" y="7166972"/>
            <a:ext cx="9114108" cy="2847126"/>
          </a:xfrm>
          <a:prstGeom prst="rect">
            <a:avLst/>
          </a:prstGeom>
        </p:spPr>
        <p:txBody>
          <a:bodyPr wrap="square" lIns="0" tIns="0" rIns="0" bIns="0" rtlCol="0" anchor="t">
            <a:spAutoFit/>
          </a:bodyPr>
          <a:lstStyle/>
          <a:p>
            <a:pPr>
              <a:lnSpc>
                <a:spcPts val="3824"/>
              </a:lnSpc>
            </a:pPr>
            <a:r>
              <a:rPr lang="en-US" sz="2700" dirty="0">
                <a:solidFill>
                  <a:srgbClr val="094E5E"/>
                </a:solidFill>
                <a:latin typeface="Telegraf Bold"/>
              </a:rPr>
              <a:t>NGO responses: </a:t>
            </a:r>
            <a:endParaRPr lang="en-US" sz="2731" dirty="0">
              <a:solidFill>
                <a:srgbClr val="094E5E"/>
              </a:solidFill>
              <a:latin typeface="Telegraf Bold"/>
            </a:endParaRPr>
          </a:p>
          <a:p>
            <a:pPr marL="471805" lvl="1" indent="-235585">
              <a:lnSpc>
                <a:spcPts val="3059"/>
              </a:lnSpc>
              <a:buFont typeface="Arial"/>
              <a:buChar char="•"/>
            </a:pPr>
            <a:r>
              <a:rPr lang="en-US" sz="2000" b="1" dirty="0">
                <a:solidFill>
                  <a:srgbClr val="000000"/>
                </a:solidFill>
                <a:latin typeface="Telegraf"/>
              </a:rPr>
              <a:t>harm reduction, treatment, recovery, counseling, outreach, and rehabilitation</a:t>
            </a:r>
          </a:p>
          <a:p>
            <a:pPr marL="471805" lvl="1" indent="-235585">
              <a:lnSpc>
                <a:spcPts val="3059"/>
              </a:lnSpc>
              <a:buFont typeface="Arial"/>
              <a:buChar char="•"/>
            </a:pPr>
            <a:r>
              <a:rPr lang="en-US" sz="2000" dirty="0">
                <a:solidFill>
                  <a:srgbClr val="000000"/>
                </a:solidFill>
                <a:latin typeface="Telegraf"/>
              </a:rPr>
              <a:t>producing harm reduction materials for new substances and expanding the implementation of harm reduction programs</a:t>
            </a:r>
          </a:p>
          <a:p>
            <a:pPr marL="471805" lvl="1" indent="-235585">
              <a:lnSpc>
                <a:spcPts val="3059"/>
              </a:lnSpc>
              <a:buFont typeface="Arial"/>
              <a:buChar char="•"/>
            </a:pPr>
            <a:r>
              <a:rPr lang="en-US" sz="2000" b="1" dirty="0">
                <a:solidFill>
                  <a:srgbClr val="000000"/>
                </a:solidFill>
                <a:latin typeface="Telegraf"/>
              </a:rPr>
              <a:t>prevention programs for young people</a:t>
            </a:r>
            <a:r>
              <a:rPr lang="en-US" sz="2000" dirty="0">
                <a:solidFill>
                  <a:srgbClr val="000000"/>
                </a:solidFill>
                <a:latin typeface="Telegraf"/>
              </a:rPr>
              <a:t>, as well as efforts in organizing awareness campaigns</a:t>
            </a:r>
          </a:p>
        </p:txBody>
      </p:sp>
      <p:sp>
        <p:nvSpPr>
          <p:cNvPr id="12" name="Freeform 8">
            <a:extLst>
              <a:ext uri="{FF2B5EF4-FFF2-40B4-BE49-F238E27FC236}">
                <a16:creationId xmlns:a16="http://schemas.microsoft.com/office/drawing/2014/main" id="{95813774-A72B-74D3-4E91-672CDB755798}"/>
              </a:ext>
            </a:extLst>
          </p:cNvPr>
          <p:cNvSpPr/>
          <p:nvPr/>
        </p:nvSpPr>
        <p:spPr>
          <a:xfrm>
            <a:off x="2029894" y="8943225"/>
            <a:ext cx="878443" cy="878443"/>
          </a:xfrm>
          <a:custGeom>
            <a:avLst/>
            <a:gdLst/>
            <a:ahLst/>
            <a:cxnLst/>
            <a:rect l="l" t="t" r="r" b="b"/>
            <a:pathLst>
              <a:path w="878443" h="878443">
                <a:moveTo>
                  <a:pt x="0" y="0"/>
                </a:moveTo>
                <a:lnTo>
                  <a:pt x="878443" y="0"/>
                </a:lnTo>
                <a:lnTo>
                  <a:pt x="878443" y="878443"/>
                </a:lnTo>
                <a:lnTo>
                  <a:pt x="0" y="878443"/>
                </a:lnTo>
                <a:lnTo>
                  <a:pt x="0" y="0"/>
                </a:lnTo>
                <a:close/>
              </a:path>
            </a:pathLst>
          </a:custGeom>
          <a:blipFill>
            <a:blip r:embed="rId4"/>
            <a:stretch>
              <a:fillRect/>
            </a:stretch>
          </a:blipFill>
        </p:spPr>
        <p:txBody>
          <a:bodyPr/>
          <a:lstStyle/>
          <a:p>
            <a:endParaRPr lang="en-US"/>
          </a:p>
        </p:txBody>
      </p:sp>
      <p:sp>
        <p:nvSpPr>
          <p:cNvPr id="14" name="Freeform 9">
            <a:extLst>
              <a:ext uri="{FF2B5EF4-FFF2-40B4-BE49-F238E27FC236}">
                <a16:creationId xmlns:a16="http://schemas.microsoft.com/office/drawing/2014/main" id="{23A151F7-3C0C-4186-F27C-0EF714068C71}"/>
              </a:ext>
            </a:extLst>
          </p:cNvPr>
          <p:cNvSpPr/>
          <p:nvPr/>
        </p:nvSpPr>
        <p:spPr>
          <a:xfrm>
            <a:off x="628829" y="9047612"/>
            <a:ext cx="1018958" cy="669670"/>
          </a:xfrm>
          <a:custGeom>
            <a:avLst/>
            <a:gdLst/>
            <a:ahLst/>
            <a:cxnLst/>
            <a:rect l="l" t="t" r="r" b="b"/>
            <a:pathLst>
              <a:path w="1018958" h="669670">
                <a:moveTo>
                  <a:pt x="0" y="0"/>
                </a:moveTo>
                <a:lnTo>
                  <a:pt x="1018958" y="0"/>
                </a:lnTo>
                <a:lnTo>
                  <a:pt x="1018958" y="669669"/>
                </a:lnTo>
                <a:lnTo>
                  <a:pt x="0" y="669669"/>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998678" y="-104354"/>
            <a:ext cx="8289322" cy="10391354"/>
          </a:xfrm>
          <a:prstGeom prst="rect">
            <a:avLst/>
          </a:prstGeom>
          <a:solidFill>
            <a:srgbClr val="81D1FD"/>
          </a:solidFill>
        </p:spPr>
        <p:txBody>
          <a:bodyPr/>
          <a:lstStyle/>
          <a:p>
            <a:endParaRPr lang="en-US"/>
          </a:p>
        </p:txBody>
      </p:sp>
      <p:sp>
        <p:nvSpPr>
          <p:cNvPr id="3" name="AutoShape 3"/>
          <p:cNvSpPr/>
          <p:nvPr/>
        </p:nvSpPr>
        <p:spPr>
          <a:xfrm>
            <a:off x="13535909" y="-4898186"/>
            <a:ext cx="6141202" cy="57670"/>
          </a:xfrm>
          <a:prstGeom prst="rect">
            <a:avLst/>
          </a:prstGeom>
          <a:solidFill>
            <a:srgbClr val="FFFFFF"/>
          </a:solidFill>
          <a:ln w="219075" cap="sq">
            <a:solidFill>
              <a:srgbClr val="FFFFFF"/>
            </a:solidFill>
            <a:prstDash val="solid"/>
            <a:miter/>
          </a:ln>
        </p:spPr>
        <p:txBody>
          <a:bodyPr/>
          <a:lstStyle/>
          <a:p>
            <a:endParaRPr lang="en-US"/>
          </a:p>
        </p:txBody>
      </p:sp>
      <p:grpSp>
        <p:nvGrpSpPr>
          <p:cNvPr id="4" name="Group 4"/>
          <p:cNvGrpSpPr/>
          <p:nvPr/>
        </p:nvGrpSpPr>
        <p:grpSpPr>
          <a:xfrm>
            <a:off x="11072738" y="1223034"/>
            <a:ext cx="6141202" cy="2162969"/>
            <a:chOff x="0" y="0"/>
            <a:chExt cx="8188269" cy="2883958"/>
          </a:xfrm>
        </p:grpSpPr>
        <p:sp>
          <p:nvSpPr>
            <p:cNvPr id="5" name="TextBox 5"/>
            <p:cNvSpPr txBox="1"/>
            <p:nvPr/>
          </p:nvSpPr>
          <p:spPr>
            <a:xfrm>
              <a:off x="0" y="-76200"/>
              <a:ext cx="8188269" cy="1600200"/>
            </a:xfrm>
            <a:prstGeom prst="rect">
              <a:avLst/>
            </a:prstGeom>
          </p:spPr>
          <p:txBody>
            <a:bodyPr lIns="0" tIns="0" rIns="0" bIns="0" rtlCol="0" anchor="t">
              <a:spAutoFit/>
            </a:bodyPr>
            <a:lstStyle/>
            <a:p>
              <a:pPr>
                <a:lnSpc>
                  <a:spcPts val="9000"/>
                </a:lnSpc>
              </a:pPr>
              <a:r>
                <a:rPr lang="en-US" sz="7500">
                  <a:solidFill>
                    <a:srgbClr val="105661"/>
                  </a:solidFill>
                  <a:latin typeface="Telegraf Bold"/>
                </a:rPr>
                <a:t>Challenge 2</a:t>
              </a:r>
            </a:p>
          </p:txBody>
        </p:sp>
        <p:sp>
          <p:nvSpPr>
            <p:cNvPr id="6" name="TextBox 6"/>
            <p:cNvSpPr txBox="1"/>
            <p:nvPr/>
          </p:nvSpPr>
          <p:spPr>
            <a:xfrm>
              <a:off x="0" y="1724025"/>
              <a:ext cx="8188269" cy="1159933"/>
            </a:xfrm>
            <a:prstGeom prst="rect">
              <a:avLst/>
            </a:prstGeom>
          </p:spPr>
          <p:txBody>
            <a:bodyPr lIns="0" tIns="0" rIns="0" bIns="0" rtlCol="0" anchor="t">
              <a:spAutoFit/>
            </a:bodyPr>
            <a:lstStyle/>
            <a:p>
              <a:pPr>
                <a:lnSpc>
                  <a:spcPts val="3500"/>
                </a:lnSpc>
                <a:spcBef>
                  <a:spcPct val="0"/>
                </a:spcBef>
              </a:pPr>
              <a:r>
                <a:rPr lang="en-US" sz="2500">
                  <a:solidFill>
                    <a:srgbClr val="105661"/>
                  </a:solidFill>
                  <a:latin typeface="Telegraf"/>
                </a:rPr>
                <a:t>Record levels of drug abuse, illicit cultivation, production &amp; trafficking</a:t>
              </a:r>
            </a:p>
          </p:txBody>
        </p:sp>
      </p:grpSp>
      <p:pic>
        <p:nvPicPr>
          <p:cNvPr id="10" name="Picture 10"/>
          <p:cNvPicPr>
            <a:picLocks noChangeAspect="1"/>
          </p:cNvPicPr>
          <p:nvPr/>
        </p:nvPicPr>
        <p:blipFill>
          <a:blip r:embed="rId3"/>
          <a:stretch>
            <a:fillRect/>
          </a:stretch>
        </p:blipFill>
        <p:spPr>
          <a:xfrm>
            <a:off x="9464984" y="4371334"/>
            <a:ext cx="9265988" cy="3784611"/>
          </a:xfrm>
          <a:prstGeom prst="rect">
            <a:avLst/>
          </a:prstGeom>
        </p:spPr>
      </p:pic>
      <p:sp>
        <p:nvSpPr>
          <p:cNvPr id="16" name="Freeform 10">
            <a:extLst>
              <a:ext uri="{FF2B5EF4-FFF2-40B4-BE49-F238E27FC236}">
                <a16:creationId xmlns:a16="http://schemas.microsoft.com/office/drawing/2014/main" id="{CCF52ED7-03B0-EBCB-A0FB-D2667A11816A}"/>
              </a:ext>
            </a:extLst>
          </p:cNvPr>
          <p:cNvSpPr/>
          <p:nvPr/>
        </p:nvSpPr>
        <p:spPr>
          <a:xfrm>
            <a:off x="16374747" y="-2955"/>
            <a:ext cx="981600" cy="960034"/>
          </a:xfrm>
          <a:custGeom>
            <a:avLst/>
            <a:gdLst/>
            <a:ahLst/>
            <a:cxnLst/>
            <a:rect l="l" t="t" r="r" b="b"/>
            <a:pathLst>
              <a:path w="1466835" h="1466835">
                <a:moveTo>
                  <a:pt x="0" y="0"/>
                </a:moveTo>
                <a:lnTo>
                  <a:pt x="1466835" y="0"/>
                </a:lnTo>
                <a:lnTo>
                  <a:pt x="1466835" y="1466835"/>
                </a:lnTo>
                <a:lnTo>
                  <a:pt x="0" y="1466835"/>
                </a:lnTo>
                <a:lnTo>
                  <a:pt x="0" y="0"/>
                </a:lnTo>
                <a:close/>
              </a:path>
            </a:pathLst>
          </a:custGeom>
          <a:blipFill>
            <a:blip r:embed="rId4"/>
            <a:stretch>
              <a:fillRect/>
            </a:stretch>
          </a:blipFill>
        </p:spPr>
        <p:txBody>
          <a:bodyPr/>
          <a:lstStyle/>
          <a:p>
            <a:endParaRPr lang="en-US"/>
          </a:p>
        </p:txBody>
      </p:sp>
      <p:sp>
        <p:nvSpPr>
          <p:cNvPr id="18" name="Freeform 11">
            <a:extLst>
              <a:ext uri="{FF2B5EF4-FFF2-40B4-BE49-F238E27FC236}">
                <a16:creationId xmlns:a16="http://schemas.microsoft.com/office/drawing/2014/main" id="{0B5741AD-8BE5-6203-36BE-30ED4F2D6367}"/>
              </a:ext>
            </a:extLst>
          </p:cNvPr>
          <p:cNvSpPr/>
          <p:nvPr/>
        </p:nvSpPr>
        <p:spPr>
          <a:xfrm>
            <a:off x="15091966" y="95870"/>
            <a:ext cx="1140753" cy="730035"/>
          </a:xfrm>
          <a:custGeom>
            <a:avLst/>
            <a:gdLst/>
            <a:ahLst/>
            <a:cxnLst/>
            <a:rect l="l" t="t" r="r" b="b"/>
            <a:pathLst>
              <a:path w="1701469" h="1118223">
                <a:moveTo>
                  <a:pt x="0" y="0"/>
                </a:moveTo>
                <a:lnTo>
                  <a:pt x="1701469" y="0"/>
                </a:lnTo>
                <a:lnTo>
                  <a:pt x="1701469" y="1118223"/>
                </a:lnTo>
                <a:lnTo>
                  <a:pt x="0" y="1118223"/>
                </a:lnTo>
                <a:lnTo>
                  <a:pt x="0" y="0"/>
                </a:lnTo>
                <a:close/>
              </a:path>
            </a:pathLst>
          </a:custGeom>
          <a:blipFill>
            <a:blip r:embed="rId5"/>
            <a:stretch>
              <a:fillRect/>
            </a:stretch>
          </a:blipFill>
        </p:spPr>
        <p:txBody>
          <a:bodyPr/>
          <a:lstStyle/>
          <a:p>
            <a:endParaRPr lang="en-US"/>
          </a:p>
        </p:txBody>
      </p:sp>
      <p:sp>
        <p:nvSpPr>
          <p:cNvPr id="12" name="TextBox 7">
            <a:extLst>
              <a:ext uri="{FF2B5EF4-FFF2-40B4-BE49-F238E27FC236}">
                <a16:creationId xmlns:a16="http://schemas.microsoft.com/office/drawing/2014/main" id="{0C4772A7-9D36-B2B1-65C5-9D7CB3E10BE3}"/>
              </a:ext>
            </a:extLst>
          </p:cNvPr>
          <p:cNvSpPr txBox="1"/>
          <p:nvPr/>
        </p:nvSpPr>
        <p:spPr>
          <a:xfrm>
            <a:off x="667593" y="776044"/>
            <a:ext cx="9134338" cy="2845972"/>
          </a:xfrm>
          <a:prstGeom prst="rect">
            <a:avLst/>
          </a:prstGeom>
        </p:spPr>
        <p:txBody>
          <a:bodyPr wrap="square" lIns="0" tIns="0" rIns="0" bIns="0" rtlCol="0" anchor="t">
            <a:spAutoFit/>
          </a:bodyPr>
          <a:lstStyle/>
          <a:p>
            <a:pPr>
              <a:lnSpc>
                <a:spcPts val="3824"/>
              </a:lnSpc>
            </a:pPr>
            <a:r>
              <a:rPr lang="en-US" sz="2731" dirty="0">
                <a:solidFill>
                  <a:srgbClr val="094E5E"/>
                </a:solidFill>
                <a:latin typeface="Telegraf Bold"/>
              </a:rPr>
              <a:t>Progress made: </a:t>
            </a:r>
          </a:p>
          <a:p>
            <a:pPr marL="471805" lvl="1" indent="-235585">
              <a:lnSpc>
                <a:spcPts val="3059"/>
              </a:lnSpc>
              <a:buFont typeface="Arial"/>
              <a:buChar char="•"/>
            </a:pPr>
            <a:r>
              <a:rPr lang="en-US" sz="2150" dirty="0">
                <a:solidFill>
                  <a:srgbClr val="000000"/>
                </a:solidFill>
                <a:latin typeface="Telegraf"/>
              </a:rPr>
              <a:t>increased regional cooperation </a:t>
            </a:r>
          </a:p>
          <a:p>
            <a:pPr marL="471805" lvl="1" indent="-235585">
              <a:lnSpc>
                <a:spcPts val="3059"/>
              </a:lnSpc>
              <a:buFont typeface="Arial"/>
              <a:buChar char="•"/>
            </a:pPr>
            <a:r>
              <a:rPr lang="en-US" sz="2150" b="1" dirty="0">
                <a:solidFill>
                  <a:srgbClr val="000000"/>
                </a:solidFill>
                <a:latin typeface="Telegraf"/>
              </a:rPr>
              <a:t>legal regulation of cannabis cultivation</a:t>
            </a:r>
          </a:p>
          <a:p>
            <a:pPr marL="471805" lvl="1" indent="-235585">
              <a:lnSpc>
                <a:spcPts val="3059"/>
              </a:lnSpc>
              <a:buFont typeface="Arial"/>
              <a:buChar char="•"/>
            </a:pPr>
            <a:r>
              <a:rPr lang="en-US" sz="2150" dirty="0">
                <a:solidFill>
                  <a:srgbClr val="000000"/>
                </a:solidFill>
                <a:latin typeface="Telegraf"/>
              </a:rPr>
              <a:t>alternative development schemes that take into account the whole supply chain, such as voluntary crop substitution initiatives ensuring not only crop eradication but also facilitating access to development for marginalized communities</a:t>
            </a:r>
          </a:p>
        </p:txBody>
      </p:sp>
      <p:sp>
        <p:nvSpPr>
          <p:cNvPr id="15" name="TextBox 7">
            <a:extLst>
              <a:ext uri="{FF2B5EF4-FFF2-40B4-BE49-F238E27FC236}">
                <a16:creationId xmlns:a16="http://schemas.microsoft.com/office/drawing/2014/main" id="{B55DE30E-D823-C7CF-8B21-1B8326785053}"/>
              </a:ext>
            </a:extLst>
          </p:cNvPr>
          <p:cNvSpPr txBox="1"/>
          <p:nvPr/>
        </p:nvSpPr>
        <p:spPr>
          <a:xfrm>
            <a:off x="637248" y="4063433"/>
            <a:ext cx="9134338" cy="1653338"/>
          </a:xfrm>
          <a:prstGeom prst="rect">
            <a:avLst/>
          </a:prstGeom>
        </p:spPr>
        <p:txBody>
          <a:bodyPr wrap="square" lIns="0" tIns="0" rIns="0" bIns="0" rtlCol="0" anchor="t">
            <a:spAutoFit/>
          </a:bodyPr>
          <a:lstStyle/>
          <a:p>
            <a:pPr>
              <a:lnSpc>
                <a:spcPts val="3824"/>
              </a:lnSpc>
            </a:pPr>
            <a:r>
              <a:rPr lang="en-US" sz="2731" dirty="0">
                <a:solidFill>
                  <a:srgbClr val="094E5E"/>
                </a:solidFill>
                <a:latin typeface="Telegraf Bold"/>
              </a:rPr>
              <a:t>Challenges encountered: </a:t>
            </a:r>
          </a:p>
          <a:p>
            <a:pPr marL="471805" lvl="1" indent="-235585">
              <a:lnSpc>
                <a:spcPts val="3059"/>
              </a:lnSpc>
              <a:buFont typeface="Arial"/>
              <a:buChar char="•"/>
            </a:pPr>
            <a:r>
              <a:rPr lang="en-US" sz="2150" dirty="0">
                <a:solidFill>
                  <a:srgbClr val="000000"/>
                </a:solidFill>
                <a:latin typeface="Telegraf"/>
              </a:rPr>
              <a:t>funding constraints</a:t>
            </a:r>
          </a:p>
          <a:p>
            <a:pPr marL="471805" lvl="1" indent="-235585">
              <a:lnSpc>
                <a:spcPts val="3059"/>
              </a:lnSpc>
              <a:buFont typeface="Arial"/>
              <a:buChar char="•"/>
            </a:pPr>
            <a:r>
              <a:rPr lang="en-US" sz="2150" dirty="0">
                <a:solidFill>
                  <a:srgbClr val="000000"/>
                </a:solidFill>
                <a:latin typeface="Telegraf"/>
              </a:rPr>
              <a:t>public perception – stigma and discrimination</a:t>
            </a:r>
          </a:p>
          <a:p>
            <a:pPr marL="471805" lvl="1" indent="-235585">
              <a:lnSpc>
                <a:spcPts val="3059"/>
              </a:lnSpc>
              <a:buFont typeface="Arial"/>
              <a:buChar char="•"/>
            </a:pPr>
            <a:r>
              <a:rPr lang="en-US" sz="2150" dirty="0">
                <a:solidFill>
                  <a:srgbClr val="000000"/>
                </a:solidFill>
                <a:latin typeface="Telegraf"/>
              </a:rPr>
              <a:t>lack of collaboration between law enforcement and communities</a:t>
            </a:r>
          </a:p>
        </p:txBody>
      </p:sp>
      <p:sp>
        <p:nvSpPr>
          <p:cNvPr id="19" name="TextBox 10">
            <a:extLst>
              <a:ext uri="{FF2B5EF4-FFF2-40B4-BE49-F238E27FC236}">
                <a16:creationId xmlns:a16="http://schemas.microsoft.com/office/drawing/2014/main" id="{A8AA197E-E3C4-337D-941D-359244A7A24E}"/>
              </a:ext>
            </a:extLst>
          </p:cNvPr>
          <p:cNvSpPr txBox="1"/>
          <p:nvPr/>
        </p:nvSpPr>
        <p:spPr>
          <a:xfrm>
            <a:off x="637248" y="6367883"/>
            <a:ext cx="9114108" cy="1653338"/>
          </a:xfrm>
          <a:prstGeom prst="rect">
            <a:avLst/>
          </a:prstGeom>
        </p:spPr>
        <p:txBody>
          <a:bodyPr wrap="square" lIns="0" tIns="0" rIns="0" bIns="0" rtlCol="0" anchor="t">
            <a:spAutoFit/>
          </a:bodyPr>
          <a:lstStyle/>
          <a:p>
            <a:pPr>
              <a:lnSpc>
                <a:spcPts val="3824"/>
              </a:lnSpc>
            </a:pPr>
            <a:r>
              <a:rPr lang="en-US" sz="2700" dirty="0">
                <a:solidFill>
                  <a:srgbClr val="094E5E"/>
                </a:solidFill>
                <a:latin typeface="Telegraf Bold"/>
              </a:rPr>
              <a:t>NGO responses: </a:t>
            </a:r>
            <a:endParaRPr lang="en-US" sz="2731" dirty="0">
              <a:solidFill>
                <a:srgbClr val="094E5E"/>
              </a:solidFill>
              <a:latin typeface="Telegraf Bold"/>
            </a:endParaRPr>
          </a:p>
          <a:p>
            <a:pPr marL="471805" lvl="1" indent="-235585">
              <a:lnSpc>
                <a:spcPts val="3059"/>
              </a:lnSpc>
              <a:buFont typeface="Arial"/>
              <a:buChar char="•"/>
            </a:pPr>
            <a:r>
              <a:rPr lang="en-US" sz="2150" b="1" dirty="0">
                <a:solidFill>
                  <a:srgbClr val="000000"/>
                </a:solidFill>
                <a:latin typeface="Telegraf"/>
              </a:rPr>
              <a:t>comprehensive awareness and education campaigns </a:t>
            </a:r>
          </a:p>
          <a:p>
            <a:pPr marL="471805" lvl="1" indent="-235585">
              <a:lnSpc>
                <a:spcPts val="3059"/>
              </a:lnSpc>
              <a:buFont typeface="Arial"/>
              <a:buChar char="•"/>
            </a:pPr>
            <a:r>
              <a:rPr lang="en-US" sz="2150" dirty="0">
                <a:solidFill>
                  <a:srgbClr val="000000"/>
                </a:solidFill>
                <a:latin typeface="Telegraf"/>
              </a:rPr>
              <a:t>advocacy for decriminalization and responsible legal regulation </a:t>
            </a:r>
          </a:p>
          <a:p>
            <a:pPr marL="471805" lvl="1" indent="-235585">
              <a:lnSpc>
                <a:spcPts val="3059"/>
              </a:lnSpc>
              <a:buFont typeface="Arial"/>
              <a:buChar char="•"/>
            </a:pPr>
            <a:r>
              <a:rPr lang="en-US" sz="2150" dirty="0">
                <a:solidFill>
                  <a:srgbClr val="000000"/>
                </a:solidFill>
                <a:latin typeface="Telegraf"/>
              </a:rPr>
              <a:t>sharing knowledge from communities</a:t>
            </a:r>
          </a:p>
        </p:txBody>
      </p:sp>
      <p:sp>
        <p:nvSpPr>
          <p:cNvPr id="21" name="AutoShape 3">
            <a:extLst>
              <a:ext uri="{FF2B5EF4-FFF2-40B4-BE49-F238E27FC236}">
                <a16:creationId xmlns:a16="http://schemas.microsoft.com/office/drawing/2014/main" id="{96BAD69B-D9CF-469C-B3E3-FF580A07471C}"/>
              </a:ext>
            </a:extLst>
          </p:cNvPr>
          <p:cNvSpPr/>
          <p:nvPr/>
        </p:nvSpPr>
        <p:spPr>
          <a:xfrm>
            <a:off x="11027378" y="3891787"/>
            <a:ext cx="6141202" cy="57670"/>
          </a:xfrm>
          <a:prstGeom prst="rect">
            <a:avLst/>
          </a:prstGeom>
          <a:solidFill>
            <a:srgbClr val="FFFFFF"/>
          </a:solidFill>
          <a:ln w="219075" cap="sq">
            <a:solidFill>
              <a:srgbClr val="FFFFFF"/>
            </a:solidFill>
            <a:prstDash val="solid"/>
            <a:miter/>
          </a:ln>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8289322" cy="10391354"/>
          </a:xfrm>
          <a:prstGeom prst="rect">
            <a:avLst/>
          </a:prstGeom>
          <a:solidFill>
            <a:srgbClr val="E3EDA6"/>
          </a:solidFill>
        </p:spPr>
        <p:txBody>
          <a:bodyPr/>
          <a:lstStyle/>
          <a:p>
            <a:endParaRPr lang="en-US"/>
          </a:p>
        </p:txBody>
      </p:sp>
      <p:sp>
        <p:nvSpPr>
          <p:cNvPr id="3" name="AutoShape 3"/>
          <p:cNvSpPr/>
          <p:nvPr/>
        </p:nvSpPr>
        <p:spPr>
          <a:xfrm>
            <a:off x="1028700" y="4188724"/>
            <a:ext cx="6141202" cy="57670"/>
          </a:xfrm>
          <a:prstGeom prst="rect">
            <a:avLst/>
          </a:prstGeom>
          <a:solidFill>
            <a:srgbClr val="FFFFFF"/>
          </a:solidFill>
          <a:ln w="219075" cap="sq">
            <a:solidFill>
              <a:srgbClr val="FFFFFF"/>
            </a:solidFill>
            <a:prstDash val="solid"/>
            <a:miter/>
          </a:ln>
        </p:spPr>
        <p:txBody>
          <a:bodyPr/>
          <a:lstStyle/>
          <a:p>
            <a:endParaRPr lang="en-US"/>
          </a:p>
        </p:txBody>
      </p:sp>
      <p:grpSp>
        <p:nvGrpSpPr>
          <p:cNvPr id="4" name="Group 4"/>
          <p:cNvGrpSpPr/>
          <p:nvPr/>
        </p:nvGrpSpPr>
        <p:grpSpPr>
          <a:xfrm>
            <a:off x="1074060" y="1327388"/>
            <a:ext cx="6141202" cy="2601119"/>
            <a:chOff x="0" y="0"/>
            <a:chExt cx="8188269" cy="3468158"/>
          </a:xfrm>
        </p:grpSpPr>
        <p:sp>
          <p:nvSpPr>
            <p:cNvPr id="5" name="TextBox 5"/>
            <p:cNvSpPr txBox="1"/>
            <p:nvPr/>
          </p:nvSpPr>
          <p:spPr>
            <a:xfrm>
              <a:off x="0" y="-76200"/>
              <a:ext cx="8188269" cy="1600200"/>
            </a:xfrm>
            <a:prstGeom prst="rect">
              <a:avLst/>
            </a:prstGeom>
          </p:spPr>
          <p:txBody>
            <a:bodyPr lIns="0" tIns="0" rIns="0" bIns="0" rtlCol="0" anchor="t">
              <a:spAutoFit/>
            </a:bodyPr>
            <a:lstStyle/>
            <a:p>
              <a:pPr>
                <a:lnSpc>
                  <a:spcPts val="9000"/>
                </a:lnSpc>
              </a:pPr>
              <a:r>
                <a:rPr lang="en-US" sz="7500">
                  <a:solidFill>
                    <a:srgbClr val="105661"/>
                  </a:solidFill>
                  <a:latin typeface="Telegraf Bold"/>
                </a:rPr>
                <a:t>Challenge 3</a:t>
              </a:r>
            </a:p>
          </p:txBody>
        </p:sp>
        <p:sp>
          <p:nvSpPr>
            <p:cNvPr id="6" name="TextBox 6"/>
            <p:cNvSpPr txBox="1"/>
            <p:nvPr/>
          </p:nvSpPr>
          <p:spPr>
            <a:xfrm>
              <a:off x="0" y="1724025"/>
              <a:ext cx="8188269" cy="1744133"/>
            </a:xfrm>
            <a:prstGeom prst="rect">
              <a:avLst/>
            </a:prstGeom>
          </p:spPr>
          <p:txBody>
            <a:bodyPr lIns="0" tIns="0" rIns="0" bIns="0" rtlCol="0" anchor="t">
              <a:spAutoFit/>
            </a:bodyPr>
            <a:lstStyle/>
            <a:p>
              <a:pPr>
                <a:lnSpc>
                  <a:spcPts val="3500"/>
                </a:lnSpc>
                <a:spcBef>
                  <a:spcPct val="0"/>
                </a:spcBef>
              </a:pPr>
              <a:r>
                <a:rPr lang="en-US" sz="2500">
                  <a:solidFill>
                    <a:srgbClr val="105661"/>
                  </a:solidFill>
                  <a:latin typeface="Telegraf"/>
                </a:rPr>
                <a:t>Health and regulatory challenges posed by synthetic opioids &amp; non-medical use of prescription drugs</a:t>
              </a:r>
            </a:p>
          </p:txBody>
        </p:sp>
      </p:grpSp>
      <p:pic>
        <p:nvPicPr>
          <p:cNvPr id="10" name="Picture 10"/>
          <p:cNvPicPr>
            <a:picLocks noChangeAspect="1"/>
          </p:cNvPicPr>
          <p:nvPr/>
        </p:nvPicPr>
        <p:blipFill>
          <a:blip r:embed="rId3"/>
          <a:stretch>
            <a:fillRect/>
          </a:stretch>
        </p:blipFill>
        <p:spPr>
          <a:xfrm>
            <a:off x="-671286" y="4930250"/>
            <a:ext cx="9631894" cy="3845596"/>
          </a:xfrm>
          <a:prstGeom prst="rect">
            <a:avLst/>
          </a:prstGeom>
        </p:spPr>
      </p:pic>
      <p:sp>
        <p:nvSpPr>
          <p:cNvPr id="12" name="Freeform 8">
            <a:extLst>
              <a:ext uri="{FF2B5EF4-FFF2-40B4-BE49-F238E27FC236}">
                <a16:creationId xmlns:a16="http://schemas.microsoft.com/office/drawing/2014/main" id="{0BBB0CDD-5C60-6843-B373-B4A7CA1F4BA7}"/>
              </a:ext>
            </a:extLst>
          </p:cNvPr>
          <p:cNvSpPr/>
          <p:nvPr/>
        </p:nvSpPr>
        <p:spPr>
          <a:xfrm>
            <a:off x="2029894" y="8943225"/>
            <a:ext cx="878443" cy="878443"/>
          </a:xfrm>
          <a:custGeom>
            <a:avLst/>
            <a:gdLst/>
            <a:ahLst/>
            <a:cxnLst/>
            <a:rect l="l" t="t" r="r" b="b"/>
            <a:pathLst>
              <a:path w="878443" h="878443">
                <a:moveTo>
                  <a:pt x="0" y="0"/>
                </a:moveTo>
                <a:lnTo>
                  <a:pt x="878443" y="0"/>
                </a:lnTo>
                <a:lnTo>
                  <a:pt x="878443" y="878443"/>
                </a:lnTo>
                <a:lnTo>
                  <a:pt x="0" y="878443"/>
                </a:lnTo>
                <a:lnTo>
                  <a:pt x="0" y="0"/>
                </a:lnTo>
                <a:close/>
              </a:path>
            </a:pathLst>
          </a:custGeom>
          <a:blipFill>
            <a:blip r:embed="rId4"/>
            <a:stretch>
              <a:fillRect/>
            </a:stretch>
          </a:blipFill>
        </p:spPr>
        <p:txBody>
          <a:bodyPr/>
          <a:lstStyle/>
          <a:p>
            <a:endParaRPr lang="en-US"/>
          </a:p>
        </p:txBody>
      </p:sp>
      <p:sp>
        <p:nvSpPr>
          <p:cNvPr id="14" name="Freeform 9">
            <a:extLst>
              <a:ext uri="{FF2B5EF4-FFF2-40B4-BE49-F238E27FC236}">
                <a16:creationId xmlns:a16="http://schemas.microsoft.com/office/drawing/2014/main" id="{28364143-66ED-BD24-3C70-101BBC456B94}"/>
              </a:ext>
            </a:extLst>
          </p:cNvPr>
          <p:cNvSpPr/>
          <p:nvPr/>
        </p:nvSpPr>
        <p:spPr>
          <a:xfrm>
            <a:off x="628829" y="9047612"/>
            <a:ext cx="1018958" cy="669670"/>
          </a:xfrm>
          <a:custGeom>
            <a:avLst/>
            <a:gdLst/>
            <a:ahLst/>
            <a:cxnLst/>
            <a:rect l="l" t="t" r="r" b="b"/>
            <a:pathLst>
              <a:path w="1018958" h="669670">
                <a:moveTo>
                  <a:pt x="0" y="0"/>
                </a:moveTo>
                <a:lnTo>
                  <a:pt x="1018958" y="0"/>
                </a:lnTo>
                <a:lnTo>
                  <a:pt x="1018958" y="669669"/>
                </a:lnTo>
                <a:lnTo>
                  <a:pt x="0" y="669669"/>
                </a:lnTo>
                <a:lnTo>
                  <a:pt x="0" y="0"/>
                </a:lnTo>
                <a:close/>
              </a:path>
            </a:pathLst>
          </a:custGeom>
          <a:blipFill>
            <a:blip r:embed="rId5"/>
            <a:stretch>
              <a:fillRect/>
            </a:stretch>
          </a:blipFill>
        </p:spPr>
        <p:txBody>
          <a:bodyPr/>
          <a:lstStyle/>
          <a:p>
            <a:endParaRPr lang="en-US"/>
          </a:p>
        </p:txBody>
      </p:sp>
      <p:sp>
        <p:nvSpPr>
          <p:cNvPr id="13" name="TextBox 7">
            <a:extLst>
              <a:ext uri="{FF2B5EF4-FFF2-40B4-BE49-F238E27FC236}">
                <a16:creationId xmlns:a16="http://schemas.microsoft.com/office/drawing/2014/main" id="{B0EED903-4965-6BC5-11A9-FA5437D1473A}"/>
              </a:ext>
            </a:extLst>
          </p:cNvPr>
          <p:cNvSpPr txBox="1"/>
          <p:nvPr/>
        </p:nvSpPr>
        <p:spPr>
          <a:xfrm>
            <a:off x="8840549" y="351212"/>
            <a:ext cx="9134338" cy="1653338"/>
          </a:xfrm>
          <a:prstGeom prst="rect">
            <a:avLst/>
          </a:prstGeom>
        </p:spPr>
        <p:txBody>
          <a:bodyPr wrap="square" lIns="0" tIns="0" rIns="0" bIns="0" rtlCol="0" anchor="t">
            <a:spAutoFit/>
          </a:bodyPr>
          <a:lstStyle/>
          <a:p>
            <a:pPr>
              <a:lnSpc>
                <a:spcPts val="3824"/>
              </a:lnSpc>
            </a:pPr>
            <a:r>
              <a:rPr lang="en-US" sz="2700" dirty="0">
                <a:solidFill>
                  <a:srgbClr val="094E5E"/>
                </a:solidFill>
                <a:latin typeface="Telegraf Bold"/>
              </a:rPr>
              <a:t>Progress made: </a:t>
            </a:r>
            <a:endParaRPr lang="en-US" sz="2731" dirty="0">
              <a:solidFill>
                <a:srgbClr val="094E5E"/>
              </a:solidFill>
              <a:latin typeface="Telegraf Bold"/>
            </a:endParaRPr>
          </a:p>
          <a:p>
            <a:pPr marL="471805" lvl="1" indent="-235585">
              <a:lnSpc>
                <a:spcPts val="3059"/>
              </a:lnSpc>
              <a:buFont typeface="Arial"/>
              <a:buChar char="•"/>
            </a:pPr>
            <a:r>
              <a:rPr lang="en-US" sz="2000" dirty="0">
                <a:solidFill>
                  <a:srgbClr val="000000"/>
                </a:solidFill>
                <a:latin typeface="Telegraf"/>
              </a:rPr>
              <a:t>adoption and increased access to </a:t>
            </a:r>
            <a:r>
              <a:rPr lang="en-US" sz="2000" b="1" dirty="0">
                <a:solidFill>
                  <a:srgbClr val="000000"/>
                </a:solidFill>
                <a:latin typeface="Telegraf"/>
              </a:rPr>
              <a:t>overdose prevention measures </a:t>
            </a:r>
          </a:p>
          <a:p>
            <a:pPr marL="471805" lvl="1" indent="-235585">
              <a:lnSpc>
                <a:spcPts val="3059"/>
              </a:lnSpc>
              <a:buFont typeface="Arial"/>
              <a:buChar char="•"/>
            </a:pPr>
            <a:r>
              <a:rPr lang="en-US" sz="2000" dirty="0">
                <a:solidFill>
                  <a:srgbClr val="000000"/>
                </a:solidFill>
                <a:latin typeface="Telegraf"/>
              </a:rPr>
              <a:t>improved knowledge of medication assisted treatment </a:t>
            </a:r>
          </a:p>
          <a:p>
            <a:pPr marL="471805" lvl="1" indent="-235585">
              <a:lnSpc>
                <a:spcPts val="3059"/>
              </a:lnSpc>
              <a:buFont typeface="Arial"/>
              <a:buChar char="•"/>
            </a:pPr>
            <a:r>
              <a:rPr lang="en-US" sz="2000" dirty="0">
                <a:solidFill>
                  <a:srgbClr val="000000"/>
                </a:solidFill>
                <a:latin typeface="Telegraf"/>
              </a:rPr>
              <a:t>experimentation for better practices spurred by COVID pandemic</a:t>
            </a:r>
          </a:p>
        </p:txBody>
      </p:sp>
      <p:sp>
        <p:nvSpPr>
          <p:cNvPr id="16" name="TextBox 9">
            <a:extLst>
              <a:ext uri="{FF2B5EF4-FFF2-40B4-BE49-F238E27FC236}">
                <a16:creationId xmlns:a16="http://schemas.microsoft.com/office/drawing/2014/main" id="{70715C7A-D745-4E41-2187-5247E258D036}"/>
              </a:ext>
            </a:extLst>
          </p:cNvPr>
          <p:cNvSpPr txBox="1"/>
          <p:nvPr/>
        </p:nvSpPr>
        <p:spPr>
          <a:xfrm>
            <a:off x="8840549" y="2333740"/>
            <a:ext cx="9134338" cy="3641061"/>
          </a:xfrm>
          <a:prstGeom prst="rect">
            <a:avLst/>
          </a:prstGeom>
        </p:spPr>
        <p:txBody>
          <a:bodyPr wrap="square" lIns="0" tIns="0" rIns="0" bIns="0" rtlCol="0" anchor="t">
            <a:spAutoFit/>
          </a:bodyPr>
          <a:lstStyle/>
          <a:p>
            <a:pPr>
              <a:lnSpc>
                <a:spcPts val="3824"/>
              </a:lnSpc>
            </a:pPr>
            <a:r>
              <a:rPr lang="en-US" sz="2700" dirty="0">
                <a:solidFill>
                  <a:srgbClr val="094E5E"/>
                </a:solidFill>
                <a:latin typeface="Telegraf Bold"/>
              </a:rPr>
              <a:t>Challenges encountered: </a:t>
            </a:r>
            <a:endParaRPr lang="en-US" sz="2731" dirty="0">
              <a:solidFill>
                <a:srgbClr val="094E5E"/>
              </a:solidFill>
              <a:latin typeface="Telegraf Bold"/>
            </a:endParaRPr>
          </a:p>
          <a:p>
            <a:pPr marL="471805" lvl="1" indent="-235585">
              <a:lnSpc>
                <a:spcPts val="3059"/>
              </a:lnSpc>
              <a:buFont typeface="Arial"/>
              <a:buChar char="•"/>
            </a:pPr>
            <a:r>
              <a:rPr lang="en-US" sz="2000" dirty="0">
                <a:solidFill>
                  <a:srgbClr val="000000"/>
                </a:solidFill>
                <a:latin typeface="Telegraf"/>
              </a:rPr>
              <a:t>mental and social risk factors </a:t>
            </a:r>
          </a:p>
          <a:p>
            <a:pPr marL="471805" lvl="1" indent="-235585">
              <a:lnSpc>
                <a:spcPts val="3059"/>
              </a:lnSpc>
              <a:buFont typeface="Arial"/>
              <a:buChar char="•"/>
            </a:pPr>
            <a:r>
              <a:rPr lang="en-US" sz="2000" dirty="0">
                <a:solidFill>
                  <a:srgbClr val="000000"/>
                </a:solidFill>
                <a:latin typeface="Telegraf"/>
              </a:rPr>
              <a:t>supply side challenges </a:t>
            </a:r>
          </a:p>
          <a:p>
            <a:pPr marL="471805" lvl="1" indent="-235585">
              <a:lnSpc>
                <a:spcPts val="3059"/>
              </a:lnSpc>
              <a:buFont typeface="Arial"/>
              <a:buChar char="•"/>
            </a:pPr>
            <a:r>
              <a:rPr lang="en-US" sz="2000" b="1" dirty="0">
                <a:solidFill>
                  <a:srgbClr val="000000"/>
                </a:solidFill>
                <a:latin typeface="Telegraf"/>
              </a:rPr>
              <a:t>transition to synthetic drugs introduces new challenges </a:t>
            </a:r>
            <a:r>
              <a:rPr lang="en-US" sz="2000" dirty="0">
                <a:solidFill>
                  <a:srgbClr val="000000"/>
                </a:solidFill>
                <a:latin typeface="Telegraf"/>
              </a:rPr>
              <a:t>to harm reduction and health services, including limited access, which contribute to overdose events and fatalities</a:t>
            </a:r>
          </a:p>
          <a:p>
            <a:pPr marL="471805" lvl="1" indent="-235585">
              <a:lnSpc>
                <a:spcPts val="3059"/>
              </a:lnSpc>
              <a:buFont typeface="Arial"/>
              <a:buChar char="•"/>
            </a:pPr>
            <a:r>
              <a:rPr lang="en-US" sz="2000" dirty="0">
                <a:solidFill>
                  <a:srgbClr val="000000"/>
                </a:solidFill>
                <a:latin typeface="Telegraf"/>
              </a:rPr>
              <a:t>North American opioid crises and impacts of tramadol in Africa, stating the importance that international controls on tramadol do not jeopardize access to pain treatment</a:t>
            </a:r>
          </a:p>
        </p:txBody>
      </p:sp>
      <p:sp>
        <p:nvSpPr>
          <p:cNvPr id="18" name="TextBox 10">
            <a:extLst>
              <a:ext uri="{FF2B5EF4-FFF2-40B4-BE49-F238E27FC236}">
                <a16:creationId xmlns:a16="http://schemas.microsoft.com/office/drawing/2014/main" id="{0138C2C2-C387-0BFD-7F28-26D36DDF02D7}"/>
              </a:ext>
            </a:extLst>
          </p:cNvPr>
          <p:cNvSpPr txBox="1"/>
          <p:nvPr/>
        </p:nvSpPr>
        <p:spPr>
          <a:xfrm>
            <a:off x="8840549" y="6206043"/>
            <a:ext cx="9114108" cy="3635995"/>
          </a:xfrm>
          <a:prstGeom prst="rect">
            <a:avLst/>
          </a:prstGeom>
        </p:spPr>
        <p:txBody>
          <a:bodyPr wrap="square" lIns="0" tIns="0" rIns="0" bIns="0" rtlCol="0" anchor="t">
            <a:spAutoFit/>
          </a:bodyPr>
          <a:lstStyle/>
          <a:p>
            <a:pPr>
              <a:lnSpc>
                <a:spcPts val="3824"/>
              </a:lnSpc>
            </a:pPr>
            <a:r>
              <a:rPr lang="en-US" sz="2700" dirty="0">
                <a:solidFill>
                  <a:srgbClr val="094E5E"/>
                </a:solidFill>
                <a:latin typeface="Telegraf Bold"/>
              </a:rPr>
              <a:t>NGO responses: </a:t>
            </a:r>
            <a:endParaRPr lang="en-US" sz="2731" dirty="0">
              <a:solidFill>
                <a:srgbClr val="094E5E"/>
              </a:solidFill>
              <a:latin typeface="Telegraf Bold"/>
            </a:endParaRPr>
          </a:p>
          <a:p>
            <a:pPr marL="471805" lvl="1" indent="-235585">
              <a:lnSpc>
                <a:spcPts val="3059"/>
              </a:lnSpc>
              <a:buFont typeface="Arial"/>
              <a:buChar char="•"/>
            </a:pPr>
            <a:r>
              <a:rPr lang="en-US" sz="2000" dirty="0">
                <a:solidFill>
                  <a:srgbClr val="000000"/>
                </a:solidFill>
                <a:latin typeface="Telegraf"/>
              </a:rPr>
              <a:t>coordinated efforts of CSOs </a:t>
            </a:r>
          </a:p>
          <a:p>
            <a:pPr marL="471805" lvl="1" indent="-235585">
              <a:lnSpc>
                <a:spcPts val="3059"/>
              </a:lnSpc>
              <a:buFont typeface="Arial"/>
              <a:buChar char="•"/>
            </a:pPr>
            <a:r>
              <a:rPr lang="en-US" sz="2000" b="1" dirty="0">
                <a:solidFill>
                  <a:srgbClr val="000000"/>
                </a:solidFill>
                <a:latin typeface="Telegraf"/>
              </a:rPr>
              <a:t>educational activities </a:t>
            </a:r>
          </a:p>
          <a:p>
            <a:pPr marL="471805" lvl="1" indent="-235585">
              <a:lnSpc>
                <a:spcPts val="3059"/>
              </a:lnSpc>
              <a:buFont typeface="Arial"/>
              <a:buChar char="•"/>
            </a:pPr>
            <a:r>
              <a:rPr lang="en-US" sz="2000" b="1" dirty="0">
                <a:solidFill>
                  <a:srgbClr val="000000"/>
                </a:solidFill>
                <a:latin typeface="Telegraf"/>
              </a:rPr>
              <a:t>implementation of harm reduction programs</a:t>
            </a:r>
            <a:r>
              <a:rPr lang="en-US" sz="2000" dirty="0">
                <a:solidFill>
                  <a:srgbClr val="000000"/>
                </a:solidFill>
                <a:latin typeface="Telegraf"/>
              </a:rPr>
              <a:t>, including: </a:t>
            </a:r>
          </a:p>
          <a:p>
            <a:pPr marL="929005" lvl="2" indent="-235585">
              <a:lnSpc>
                <a:spcPts val="3059"/>
              </a:lnSpc>
              <a:buFont typeface="Wingdings"/>
              <a:buChar char="§"/>
            </a:pPr>
            <a:r>
              <a:rPr lang="en-US" sz="2000" dirty="0">
                <a:solidFill>
                  <a:srgbClr val="000000"/>
                </a:solidFill>
                <a:latin typeface="Telegraf"/>
              </a:rPr>
              <a:t>community distribution of naloxone </a:t>
            </a:r>
          </a:p>
          <a:p>
            <a:pPr marL="929005" lvl="2" indent="-235585">
              <a:lnSpc>
                <a:spcPts val="3059"/>
              </a:lnSpc>
              <a:buFont typeface="Wingdings"/>
              <a:buChar char="§"/>
            </a:pPr>
            <a:r>
              <a:rPr lang="en-US" sz="2000" dirty="0">
                <a:solidFill>
                  <a:srgbClr val="000000"/>
                </a:solidFill>
                <a:latin typeface="Telegraf"/>
              </a:rPr>
              <a:t>operation of supervised consumption services </a:t>
            </a:r>
          </a:p>
          <a:p>
            <a:pPr marL="929005" lvl="2" indent="-235585">
              <a:lnSpc>
                <a:spcPts val="3059"/>
              </a:lnSpc>
              <a:buFont typeface="Wingdings"/>
              <a:buChar char="§"/>
            </a:pPr>
            <a:r>
              <a:rPr lang="en-US" sz="2000" dirty="0">
                <a:solidFill>
                  <a:srgbClr val="000000"/>
                </a:solidFill>
                <a:latin typeface="Telegraf"/>
              </a:rPr>
              <a:t>drug checking services </a:t>
            </a:r>
          </a:p>
          <a:p>
            <a:pPr marL="929005" lvl="2" indent="-235585">
              <a:lnSpc>
                <a:spcPts val="3059"/>
              </a:lnSpc>
              <a:buFont typeface="Wingdings"/>
              <a:buChar char="§"/>
            </a:pPr>
            <a:r>
              <a:rPr lang="en-US" sz="2000" dirty="0">
                <a:solidFill>
                  <a:srgbClr val="000000"/>
                </a:solidFill>
                <a:latin typeface="Telegraf"/>
              </a:rPr>
              <a:t>safer supply initiatives </a:t>
            </a:r>
          </a:p>
          <a:p>
            <a:pPr marL="929005" lvl="2" indent="-235585">
              <a:lnSpc>
                <a:spcPts val="3059"/>
              </a:lnSpc>
              <a:buFont typeface="Wingdings"/>
              <a:buChar char="§"/>
            </a:pPr>
            <a:r>
              <a:rPr lang="en-US" sz="2000" dirty="0">
                <a:solidFill>
                  <a:srgbClr val="000000"/>
                </a:solidFill>
                <a:latin typeface="Telegraf"/>
              </a:rPr>
              <a:t>advocacy for decriminalization of drug use and related activities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998678" y="-104354"/>
            <a:ext cx="8289322" cy="10391354"/>
          </a:xfrm>
          <a:prstGeom prst="rect">
            <a:avLst/>
          </a:prstGeom>
          <a:solidFill>
            <a:srgbClr val="81D1FD"/>
          </a:solidFill>
        </p:spPr>
        <p:txBody>
          <a:bodyPr/>
          <a:lstStyle/>
          <a:p>
            <a:endParaRPr lang="en-US"/>
          </a:p>
        </p:txBody>
      </p:sp>
      <p:sp>
        <p:nvSpPr>
          <p:cNvPr id="3" name="AutoShape 3"/>
          <p:cNvSpPr/>
          <p:nvPr/>
        </p:nvSpPr>
        <p:spPr>
          <a:xfrm>
            <a:off x="11027378" y="4164893"/>
            <a:ext cx="6141202" cy="57670"/>
          </a:xfrm>
          <a:prstGeom prst="rect">
            <a:avLst/>
          </a:prstGeom>
          <a:solidFill>
            <a:srgbClr val="FFFFFF"/>
          </a:solidFill>
          <a:ln w="219075" cap="sq">
            <a:solidFill>
              <a:srgbClr val="FFFFFF"/>
            </a:solidFill>
            <a:prstDash val="solid"/>
            <a:miter/>
          </a:ln>
        </p:spPr>
        <p:txBody>
          <a:bodyPr/>
          <a:lstStyle/>
          <a:p>
            <a:endParaRPr lang="en-US"/>
          </a:p>
        </p:txBody>
      </p:sp>
      <p:grpSp>
        <p:nvGrpSpPr>
          <p:cNvPr id="4" name="Group 4"/>
          <p:cNvGrpSpPr/>
          <p:nvPr/>
        </p:nvGrpSpPr>
        <p:grpSpPr>
          <a:xfrm>
            <a:off x="11072738" y="1223034"/>
            <a:ext cx="6141202" cy="2601119"/>
            <a:chOff x="0" y="0"/>
            <a:chExt cx="8188269" cy="3468158"/>
          </a:xfrm>
        </p:grpSpPr>
        <p:sp>
          <p:nvSpPr>
            <p:cNvPr id="5" name="TextBox 5"/>
            <p:cNvSpPr txBox="1"/>
            <p:nvPr/>
          </p:nvSpPr>
          <p:spPr>
            <a:xfrm>
              <a:off x="0" y="-76200"/>
              <a:ext cx="8188269" cy="1600200"/>
            </a:xfrm>
            <a:prstGeom prst="rect">
              <a:avLst/>
            </a:prstGeom>
          </p:spPr>
          <p:txBody>
            <a:bodyPr lIns="0" tIns="0" rIns="0" bIns="0" rtlCol="0" anchor="t">
              <a:spAutoFit/>
            </a:bodyPr>
            <a:lstStyle/>
            <a:p>
              <a:pPr>
                <a:lnSpc>
                  <a:spcPts val="9000"/>
                </a:lnSpc>
              </a:pPr>
              <a:r>
                <a:rPr lang="en-US" sz="7500">
                  <a:solidFill>
                    <a:srgbClr val="105661"/>
                  </a:solidFill>
                  <a:latin typeface="Telegraf Bold"/>
                </a:rPr>
                <a:t>Challenge 4</a:t>
              </a:r>
            </a:p>
          </p:txBody>
        </p:sp>
        <p:sp>
          <p:nvSpPr>
            <p:cNvPr id="6" name="TextBox 6"/>
            <p:cNvSpPr txBox="1"/>
            <p:nvPr/>
          </p:nvSpPr>
          <p:spPr>
            <a:xfrm>
              <a:off x="0" y="1724025"/>
              <a:ext cx="8188269" cy="1744133"/>
            </a:xfrm>
            <a:prstGeom prst="rect">
              <a:avLst/>
            </a:prstGeom>
          </p:spPr>
          <p:txBody>
            <a:bodyPr lIns="0" tIns="0" rIns="0" bIns="0" rtlCol="0" anchor="t">
              <a:spAutoFit/>
            </a:bodyPr>
            <a:lstStyle/>
            <a:p>
              <a:pPr>
                <a:lnSpc>
                  <a:spcPts val="3500"/>
                </a:lnSpc>
                <a:spcBef>
                  <a:spcPct val="0"/>
                </a:spcBef>
              </a:pPr>
              <a:r>
                <a:rPr lang="en-US" sz="2500">
                  <a:solidFill>
                    <a:srgbClr val="105661"/>
                  </a:solidFill>
                  <a:latin typeface="Telegraf"/>
                </a:rPr>
                <a:t>Increase in drug-related deaths - unmet need for drug treatment and health services</a:t>
              </a:r>
            </a:p>
          </p:txBody>
        </p:sp>
      </p:grpSp>
      <p:sp>
        <p:nvSpPr>
          <p:cNvPr id="7" name="TextBox 7"/>
          <p:cNvSpPr txBox="1"/>
          <p:nvPr/>
        </p:nvSpPr>
        <p:spPr>
          <a:xfrm>
            <a:off x="669837" y="469991"/>
            <a:ext cx="8952266" cy="3228336"/>
          </a:xfrm>
          <a:prstGeom prst="rect">
            <a:avLst/>
          </a:prstGeom>
        </p:spPr>
        <p:txBody>
          <a:bodyPr wrap="square" lIns="0" tIns="0" rIns="0" bIns="0" rtlCol="0" anchor="t">
            <a:spAutoFit/>
          </a:bodyPr>
          <a:lstStyle/>
          <a:p>
            <a:pPr>
              <a:lnSpc>
                <a:spcPts val="3824"/>
              </a:lnSpc>
            </a:pPr>
            <a:r>
              <a:rPr lang="en-US" sz="2700" dirty="0">
                <a:solidFill>
                  <a:srgbClr val="094E5E"/>
                </a:solidFill>
                <a:latin typeface="Telegraf Bold"/>
              </a:rPr>
              <a:t>Progress made: </a:t>
            </a:r>
          </a:p>
          <a:p>
            <a:pPr marL="471805" lvl="1" indent="-235585">
              <a:lnSpc>
                <a:spcPts val="3059"/>
              </a:lnSpc>
              <a:buFont typeface="Arial"/>
              <a:buChar char="•"/>
            </a:pPr>
            <a:r>
              <a:rPr lang="en-US" sz="2000" dirty="0">
                <a:solidFill>
                  <a:srgbClr val="000000"/>
                </a:solidFill>
                <a:latin typeface="Telegraf"/>
              </a:rPr>
              <a:t>discourse is becoming more evidence-based</a:t>
            </a:r>
          </a:p>
          <a:p>
            <a:pPr marL="471805" lvl="1" indent="-235585">
              <a:lnSpc>
                <a:spcPts val="3059"/>
              </a:lnSpc>
              <a:buFont typeface="Arial"/>
              <a:buChar char="•"/>
            </a:pPr>
            <a:r>
              <a:rPr lang="en-US" sz="2000" dirty="0">
                <a:solidFill>
                  <a:srgbClr val="000000"/>
                </a:solidFill>
                <a:latin typeface="Telegraf"/>
              </a:rPr>
              <a:t>expansion of drug checking services in some regions</a:t>
            </a:r>
          </a:p>
          <a:p>
            <a:pPr marL="471805" lvl="1" indent="-235585">
              <a:lnSpc>
                <a:spcPts val="3059"/>
              </a:lnSpc>
              <a:buFont typeface="Arial"/>
              <a:buChar char="•"/>
            </a:pPr>
            <a:r>
              <a:rPr lang="en-US" sz="2000" dirty="0">
                <a:solidFill>
                  <a:srgbClr val="000000"/>
                </a:solidFill>
                <a:latin typeface="Telegraf"/>
              </a:rPr>
              <a:t>wider availability of </a:t>
            </a:r>
            <a:r>
              <a:rPr lang="en-US" sz="2000" b="1" dirty="0">
                <a:solidFill>
                  <a:srgbClr val="000000"/>
                </a:solidFill>
                <a:latin typeface="Telegraf"/>
              </a:rPr>
              <a:t>naloxone and take-home methadone </a:t>
            </a:r>
            <a:r>
              <a:rPr lang="en-US" sz="2000" dirty="0">
                <a:solidFill>
                  <a:srgbClr val="000000"/>
                </a:solidFill>
                <a:latin typeface="Telegraf"/>
              </a:rPr>
              <a:t>in some regions</a:t>
            </a:r>
          </a:p>
          <a:p>
            <a:pPr marL="471805" lvl="1" indent="-235585">
              <a:lnSpc>
                <a:spcPts val="3059"/>
              </a:lnSpc>
              <a:buFont typeface="Arial"/>
              <a:buChar char="•"/>
            </a:pPr>
            <a:r>
              <a:rPr lang="en-US" sz="2000" dirty="0">
                <a:solidFill>
                  <a:srgbClr val="000000"/>
                </a:solidFill>
                <a:latin typeface="Telegraf"/>
              </a:rPr>
              <a:t>Good Samaritan laws</a:t>
            </a:r>
          </a:p>
          <a:p>
            <a:pPr marL="471805" lvl="1" indent="-235585">
              <a:lnSpc>
                <a:spcPts val="3059"/>
              </a:lnSpc>
              <a:buFont typeface="Arial"/>
              <a:buChar char="•"/>
            </a:pPr>
            <a:r>
              <a:rPr lang="en-US" sz="2000" dirty="0">
                <a:solidFill>
                  <a:srgbClr val="000000"/>
                </a:solidFill>
                <a:latin typeface="Telegraf"/>
              </a:rPr>
              <a:t>increased global acknowledgment of the need for </a:t>
            </a:r>
            <a:r>
              <a:rPr lang="en-US" sz="2000" b="1" dirty="0">
                <a:solidFill>
                  <a:srgbClr val="000000"/>
                </a:solidFill>
                <a:latin typeface="Telegraf"/>
              </a:rPr>
              <a:t>gender-sensitive health services </a:t>
            </a:r>
          </a:p>
        </p:txBody>
      </p:sp>
      <p:sp>
        <p:nvSpPr>
          <p:cNvPr id="8" name="TextBox 8"/>
          <p:cNvSpPr txBox="1"/>
          <p:nvPr/>
        </p:nvSpPr>
        <p:spPr>
          <a:xfrm>
            <a:off x="668963" y="4208524"/>
            <a:ext cx="8942151" cy="2851021"/>
          </a:xfrm>
          <a:prstGeom prst="rect">
            <a:avLst/>
          </a:prstGeom>
        </p:spPr>
        <p:txBody>
          <a:bodyPr wrap="square" lIns="0" tIns="0" rIns="0" bIns="0" rtlCol="0" anchor="t">
            <a:spAutoFit/>
          </a:bodyPr>
          <a:lstStyle/>
          <a:p>
            <a:pPr>
              <a:lnSpc>
                <a:spcPts val="3824"/>
              </a:lnSpc>
            </a:pPr>
            <a:r>
              <a:rPr lang="en-US" sz="2700" dirty="0">
                <a:solidFill>
                  <a:srgbClr val="094E5E"/>
                </a:solidFill>
                <a:latin typeface="Telegraf Bold"/>
              </a:rPr>
              <a:t>Challenges encountered: </a:t>
            </a:r>
          </a:p>
          <a:p>
            <a:pPr marL="471805" lvl="1" indent="-235585">
              <a:lnSpc>
                <a:spcPts val="3059"/>
              </a:lnSpc>
              <a:buFont typeface="Arial"/>
              <a:buChar char="•"/>
            </a:pPr>
            <a:r>
              <a:rPr lang="en-US" sz="2000" dirty="0">
                <a:solidFill>
                  <a:srgbClr val="000000"/>
                </a:solidFill>
                <a:latin typeface="Telegraf"/>
              </a:rPr>
              <a:t>funding for health and treatment services remains insufficient</a:t>
            </a:r>
          </a:p>
          <a:p>
            <a:pPr marL="471805" lvl="1" indent="-235585">
              <a:lnSpc>
                <a:spcPts val="3059"/>
              </a:lnSpc>
              <a:buFont typeface="Arial"/>
              <a:buChar char="•"/>
            </a:pPr>
            <a:r>
              <a:rPr lang="en-US" sz="2000" b="1" dirty="0">
                <a:solidFill>
                  <a:srgbClr val="000000"/>
                </a:solidFill>
                <a:latin typeface="Telegraf"/>
              </a:rPr>
              <a:t>human rights abuses</a:t>
            </a:r>
          </a:p>
          <a:p>
            <a:pPr marL="471805" lvl="1" indent="-235585">
              <a:lnSpc>
                <a:spcPts val="3059"/>
              </a:lnSpc>
              <a:buFont typeface="Arial"/>
              <a:buChar char="•"/>
            </a:pPr>
            <a:r>
              <a:rPr lang="en-US" sz="2000" dirty="0">
                <a:solidFill>
                  <a:srgbClr val="000000"/>
                </a:solidFill>
                <a:latin typeface="Telegraf"/>
              </a:rPr>
              <a:t>disproportionate focus on law enforcement measures</a:t>
            </a:r>
          </a:p>
          <a:p>
            <a:pPr marL="471805" lvl="1" indent="-235585">
              <a:lnSpc>
                <a:spcPts val="3059"/>
              </a:lnSpc>
              <a:buFont typeface="Arial"/>
              <a:buChar char="•"/>
            </a:pPr>
            <a:r>
              <a:rPr lang="en-US" sz="2000" dirty="0">
                <a:solidFill>
                  <a:srgbClr val="000000"/>
                </a:solidFill>
                <a:latin typeface="Telegraf"/>
              </a:rPr>
              <a:t>neglect of evidence-based prevention, especially for children and young people </a:t>
            </a:r>
          </a:p>
          <a:p>
            <a:pPr marL="471805" lvl="1" indent="-235585">
              <a:lnSpc>
                <a:spcPts val="3059"/>
              </a:lnSpc>
              <a:buFont typeface="Arial"/>
              <a:buChar char="•"/>
            </a:pPr>
            <a:r>
              <a:rPr lang="en-US" sz="2000" dirty="0">
                <a:solidFill>
                  <a:srgbClr val="000000"/>
                </a:solidFill>
                <a:latin typeface="Telegraf"/>
              </a:rPr>
              <a:t>limited access to life-saving medications</a:t>
            </a:r>
          </a:p>
        </p:txBody>
      </p:sp>
      <p:sp>
        <p:nvSpPr>
          <p:cNvPr id="9" name="TextBox 9"/>
          <p:cNvSpPr txBox="1"/>
          <p:nvPr/>
        </p:nvSpPr>
        <p:spPr>
          <a:xfrm>
            <a:off x="689192" y="7585974"/>
            <a:ext cx="8466744" cy="1648272"/>
          </a:xfrm>
          <a:prstGeom prst="rect">
            <a:avLst/>
          </a:prstGeom>
        </p:spPr>
        <p:txBody>
          <a:bodyPr wrap="square" lIns="0" tIns="0" rIns="0" bIns="0" rtlCol="0" anchor="t">
            <a:spAutoFit/>
          </a:bodyPr>
          <a:lstStyle/>
          <a:p>
            <a:pPr>
              <a:lnSpc>
                <a:spcPts val="3824"/>
              </a:lnSpc>
            </a:pPr>
            <a:r>
              <a:rPr lang="en-US" sz="2700">
                <a:solidFill>
                  <a:srgbClr val="094E5E"/>
                </a:solidFill>
                <a:latin typeface="Telegraf Bold"/>
              </a:rPr>
              <a:t>NGO responses: </a:t>
            </a:r>
          </a:p>
          <a:p>
            <a:pPr marL="471805" lvl="1" indent="-235585">
              <a:lnSpc>
                <a:spcPts val="3059"/>
              </a:lnSpc>
              <a:buFont typeface="Arial"/>
              <a:buChar char="•"/>
            </a:pPr>
            <a:r>
              <a:rPr lang="en-US" sz="2000">
                <a:solidFill>
                  <a:srgbClr val="000000"/>
                </a:solidFill>
                <a:latin typeface="Telegraf"/>
              </a:rPr>
              <a:t>providing evidence-based health services (prevention, harm-reduction, treatment, and recovery)</a:t>
            </a:r>
          </a:p>
          <a:p>
            <a:pPr marL="471805" lvl="1" indent="-235585">
              <a:lnSpc>
                <a:spcPts val="3059"/>
              </a:lnSpc>
              <a:buFont typeface="Arial"/>
              <a:buChar char="•"/>
            </a:pPr>
            <a:r>
              <a:rPr lang="en-US" sz="2000">
                <a:solidFill>
                  <a:srgbClr val="000000"/>
                </a:solidFill>
                <a:latin typeface="Telegraf"/>
                <a:ea typeface="+mn-lt"/>
                <a:cs typeface="+mn-lt"/>
              </a:rPr>
              <a:t>advocacy </a:t>
            </a:r>
            <a:endParaRPr lang="en-US" sz="2000">
              <a:solidFill>
                <a:srgbClr val="000000"/>
              </a:solidFill>
              <a:ea typeface="+mn-lt"/>
              <a:cs typeface="+mn-lt"/>
            </a:endParaRPr>
          </a:p>
        </p:txBody>
      </p:sp>
      <p:pic>
        <p:nvPicPr>
          <p:cNvPr id="10" name="Picture 10"/>
          <p:cNvPicPr>
            <a:picLocks noChangeAspect="1"/>
          </p:cNvPicPr>
          <p:nvPr/>
        </p:nvPicPr>
        <p:blipFill>
          <a:blip r:embed="rId3"/>
          <a:stretch>
            <a:fillRect/>
          </a:stretch>
        </p:blipFill>
        <p:spPr>
          <a:xfrm>
            <a:off x="9628007" y="4508003"/>
            <a:ext cx="9030664" cy="3745391"/>
          </a:xfrm>
          <a:prstGeom prst="rect">
            <a:avLst/>
          </a:prstGeom>
        </p:spPr>
      </p:pic>
      <p:sp>
        <p:nvSpPr>
          <p:cNvPr id="16" name="Freeform 10">
            <a:extLst>
              <a:ext uri="{FF2B5EF4-FFF2-40B4-BE49-F238E27FC236}">
                <a16:creationId xmlns:a16="http://schemas.microsoft.com/office/drawing/2014/main" id="{4CB056C6-9A52-B426-8077-D281B79F273B}"/>
              </a:ext>
            </a:extLst>
          </p:cNvPr>
          <p:cNvSpPr/>
          <p:nvPr/>
        </p:nvSpPr>
        <p:spPr>
          <a:xfrm>
            <a:off x="16374747" y="-2955"/>
            <a:ext cx="981600" cy="960034"/>
          </a:xfrm>
          <a:custGeom>
            <a:avLst/>
            <a:gdLst/>
            <a:ahLst/>
            <a:cxnLst/>
            <a:rect l="l" t="t" r="r" b="b"/>
            <a:pathLst>
              <a:path w="1466835" h="1466835">
                <a:moveTo>
                  <a:pt x="0" y="0"/>
                </a:moveTo>
                <a:lnTo>
                  <a:pt x="1466835" y="0"/>
                </a:lnTo>
                <a:lnTo>
                  <a:pt x="1466835" y="1466835"/>
                </a:lnTo>
                <a:lnTo>
                  <a:pt x="0" y="1466835"/>
                </a:lnTo>
                <a:lnTo>
                  <a:pt x="0" y="0"/>
                </a:lnTo>
                <a:close/>
              </a:path>
            </a:pathLst>
          </a:custGeom>
          <a:blipFill>
            <a:blip r:embed="rId4"/>
            <a:stretch>
              <a:fillRect/>
            </a:stretch>
          </a:blipFill>
        </p:spPr>
        <p:txBody>
          <a:bodyPr/>
          <a:lstStyle/>
          <a:p>
            <a:endParaRPr lang="en-US"/>
          </a:p>
        </p:txBody>
      </p:sp>
      <p:sp>
        <p:nvSpPr>
          <p:cNvPr id="18" name="Freeform 11">
            <a:extLst>
              <a:ext uri="{FF2B5EF4-FFF2-40B4-BE49-F238E27FC236}">
                <a16:creationId xmlns:a16="http://schemas.microsoft.com/office/drawing/2014/main" id="{A4DB49E5-35D7-C06E-B8D1-95B6A03E4C8C}"/>
              </a:ext>
            </a:extLst>
          </p:cNvPr>
          <p:cNvSpPr/>
          <p:nvPr/>
        </p:nvSpPr>
        <p:spPr>
          <a:xfrm>
            <a:off x="15091966" y="95870"/>
            <a:ext cx="1140753" cy="730035"/>
          </a:xfrm>
          <a:custGeom>
            <a:avLst/>
            <a:gdLst/>
            <a:ahLst/>
            <a:cxnLst/>
            <a:rect l="l" t="t" r="r" b="b"/>
            <a:pathLst>
              <a:path w="1701469" h="1118223">
                <a:moveTo>
                  <a:pt x="0" y="0"/>
                </a:moveTo>
                <a:lnTo>
                  <a:pt x="1701469" y="0"/>
                </a:lnTo>
                <a:lnTo>
                  <a:pt x="1701469" y="1118223"/>
                </a:lnTo>
                <a:lnTo>
                  <a:pt x="0" y="1118223"/>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8289322" cy="10391354"/>
          </a:xfrm>
          <a:prstGeom prst="rect">
            <a:avLst/>
          </a:prstGeom>
          <a:solidFill>
            <a:srgbClr val="E3EDA6"/>
          </a:solidFill>
        </p:spPr>
        <p:txBody>
          <a:bodyPr/>
          <a:lstStyle/>
          <a:p>
            <a:endParaRPr lang="en-US"/>
          </a:p>
        </p:txBody>
      </p:sp>
      <p:sp>
        <p:nvSpPr>
          <p:cNvPr id="3" name="AutoShape 3"/>
          <p:cNvSpPr/>
          <p:nvPr/>
        </p:nvSpPr>
        <p:spPr>
          <a:xfrm>
            <a:off x="1028700" y="4188724"/>
            <a:ext cx="6141202" cy="57670"/>
          </a:xfrm>
          <a:prstGeom prst="rect">
            <a:avLst/>
          </a:prstGeom>
          <a:solidFill>
            <a:srgbClr val="FFFFFF"/>
          </a:solidFill>
          <a:ln w="219075" cap="sq">
            <a:solidFill>
              <a:srgbClr val="FFFFFF"/>
            </a:solidFill>
            <a:prstDash val="solid"/>
            <a:miter/>
          </a:ln>
        </p:spPr>
        <p:txBody>
          <a:bodyPr/>
          <a:lstStyle/>
          <a:p>
            <a:endParaRPr lang="en-US"/>
          </a:p>
        </p:txBody>
      </p:sp>
      <p:grpSp>
        <p:nvGrpSpPr>
          <p:cNvPr id="4" name="Group 4"/>
          <p:cNvGrpSpPr/>
          <p:nvPr/>
        </p:nvGrpSpPr>
        <p:grpSpPr>
          <a:xfrm>
            <a:off x="1074060" y="1327388"/>
            <a:ext cx="6141202" cy="2601119"/>
            <a:chOff x="0" y="0"/>
            <a:chExt cx="8188269" cy="3468158"/>
          </a:xfrm>
        </p:grpSpPr>
        <p:sp>
          <p:nvSpPr>
            <p:cNvPr id="5" name="TextBox 5"/>
            <p:cNvSpPr txBox="1"/>
            <p:nvPr/>
          </p:nvSpPr>
          <p:spPr>
            <a:xfrm>
              <a:off x="0" y="-76200"/>
              <a:ext cx="8188269" cy="1600200"/>
            </a:xfrm>
            <a:prstGeom prst="rect">
              <a:avLst/>
            </a:prstGeom>
          </p:spPr>
          <p:txBody>
            <a:bodyPr lIns="0" tIns="0" rIns="0" bIns="0" rtlCol="0" anchor="t">
              <a:spAutoFit/>
            </a:bodyPr>
            <a:lstStyle/>
            <a:p>
              <a:pPr>
                <a:lnSpc>
                  <a:spcPts val="9000"/>
                </a:lnSpc>
              </a:pPr>
              <a:r>
                <a:rPr lang="en-US" sz="7500">
                  <a:solidFill>
                    <a:srgbClr val="105661"/>
                  </a:solidFill>
                  <a:latin typeface="Telegraf Bold"/>
                </a:rPr>
                <a:t>Challenge 5</a:t>
              </a:r>
            </a:p>
          </p:txBody>
        </p:sp>
        <p:sp>
          <p:nvSpPr>
            <p:cNvPr id="6" name="TextBox 6"/>
            <p:cNvSpPr txBox="1"/>
            <p:nvPr/>
          </p:nvSpPr>
          <p:spPr>
            <a:xfrm>
              <a:off x="0" y="1724025"/>
              <a:ext cx="8188269" cy="1744133"/>
            </a:xfrm>
            <a:prstGeom prst="rect">
              <a:avLst/>
            </a:prstGeom>
          </p:spPr>
          <p:txBody>
            <a:bodyPr lIns="0" tIns="0" rIns="0" bIns="0" rtlCol="0" anchor="t">
              <a:spAutoFit/>
            </a:bodyPr>
            <a:lstStyle/>
            <a:p>
              <a:pPr>
                <a:lnSpc>
                  <a:spcPts val="3500"/>
                </a:lnSpc>
                <a:spcBef>
                  <a:spcPct val="0"/>
                </a:spcBef>
              </a:pPr>
              <a:r>
                <a:rPr lang="en-US" sz="2500">
                  <a:solidFill>
                    <a:srgbClr val="105661"/>
                  </a:solidFill>
                  <a:latin typeface="Telegraf"/>
                </a:rPr>
                <a:t>High transmission of HIV, HCV and other blood-borne diseases associated with drug use</a:t>
              </a:r>
            </a:p>
          </p:txBody>
        </p:sp>
      </p:grpSp>
      <p:sp>
        <p:nvSpPr>
          <p:cNvPr id="7" name="TextBox 7"/>
          <p:cNvSpPr txBox="1"/>
          <p:nvPr/>
        </p:nvSpPr>
        <p:spPr>
          <a:xfrm>
            <a:off x="8840549" y="351212"/>
            <a:ext cx="8454284" cy="2450158"/>
          </a:xfrm>
          <a:prstGeom prst="rect">
            <a:avLst/>
          </a:prstGeom>
        </p:spPr>
        <p:txBody>
          <a:bodyPr wrap="square" lIns="0" tIns="0" rIns="0" bIns="0" rtlCol="0" anchor="t">
            <a:spAutoFit/>
          </a:bodyPr>
          <a:lstStyle/>
          <a:p>
            <a:pPr>
              <a:lnSpc>
                <a:spcPts val="3824"/>
              </a:lnSpc>
            </a:pPr>
            <a:r>
              <a:rPr lang="en-US" sz="2700" dirty="0">
                <a:solidFill>
                  <a:srgbClr val="094E5E"/>
                </a:solidFill>
                <a:latin typeface="Telegraf Bold"/>
              </a:rPr>
              <a:t>Progress made: </a:t>
            </a:r>
            <a:endParaRPr lang="en-US" sz="2731" dirty="0">
              <a:solidFill>
                <a:srgbClr val="094E5E"/>
              </a:solidFill>
              <a:latin typeface="Telegraf Bold"/>
            </a:endParaRPr>
          </a:p>
          <a:p>
            <a:pPr marL="471805" lvl="1" indent="-235585">
              <a:lnSpc>
                <a:spcPts val="3059"/>
              </a:lnSpc>
              <a:buFont typeface="Arial"/>
              <a:buChar char="•"/>
            </a:pPr>
            <a:r>
              <a:rPr lang="en-US" sz="2000" dirty="0">
                <a:solidFill>
                  <a:srgbClr val="000000"/>
                </a:solidFill>
                <a:latin typeface="Telegraf"/>
              </a:rPr>
              <a:t>accessible, and affordable prevention, harm reduction, testing, diagnosis, treatment, and recovery services being offered</a:t>
            </a:r>
          </a:p>
          <a:p>
            <a:pPr marL="471805" lvl="1" indent="-235585">
              <a:lnSpc>
                <a:spcPts val="3059"/>
              </a:lnSpc>
              <a:buFont typeface="Arial"/>
              <a:buChar char="•"/>
            </a:pPr>
            <a:r>
              <a:rPr lang="en-US" sz="2000" dirty="0">
                <a:solidFill>
                  <a:srgbClr val="000000"/>
                </a:solidFill>
                <a:latin typeface="Telegraf"/>
              </a:rPr>
              <a:t>decline in HIV and HCV among people using drugs </a:t>
            </a:r>
          </a:p>
          <a:p>
            <a:pPr marL="471805" lvl="1" indent="-235585">
              <a:lnSpc>
                <a:spcPts val="3059"/>
              </a:lnSpc>
              <a:buFont typeface="Arial"/>
              <a:buChar char="•"/>
            </a:pPr>
            <a:r>
              <a:rPr lang="en-US" sz="2000" b="1" dirty="0">
                <a:solidFill>
                  <a:srgbClr val="000000"/>
                </a:solidFill>
                <a:latin typeface="Telegraf"/>
              </a:rPr>
              <a:t>successful </a:t>
            </a:r>
            <a:r>
              <a:rPr lang="en-US" sz="2000" b="1" dirty="0" err="1">
                <a:solidFill>
                  <a:srgbClr val="000000"/>
                </a:solidFill>
                <a:latin typeface="Telegraf"/>
              </a:rPr>
              <a:t>PrEP</a:t>
            </a:r>
            <a:r>
              <a:rPr lang="en-US" sz="2000" b="1" dirty="0">
                <a:solidFill>
                  <a:srgbClr val="000000"/>
                </a:solidFill>
                <a:latin typeface="Telegraf"/>
              </a:rPr>
              <a:t> programs </a:t>
            </a:r>
            <a:r>
              <a:rPr lang="en-US" sz="2000" dirty="0">
                <a:solidFill>
                  <a:srgbClr val="000000"/>
                </a:solidFill>
                <a:latin typeface="Telegraf"/>
              </a:rPr>
              <a:t>available for men having sex with men and people who use drugs</a:t>
            </a:r>
          </a:p>
        </p:txBody>
      </p:sp>
      <p:sp>
        <p:nvSpPr>
          <p:cNvPr id="8" name="TextBox 8"/>
          <p:cNvSpPr txBox="1"/>
          <p:nvPr/>
        </p:nvSpPr>
        <p:spPr>
          <a:xfrm>
            <a:off x="8840549" y="3259979"/>
            <a:ext cx="8436400" cy="4835426"/>
          </a:xfrm>
          <a:prstGeom prst="rect">
            <a:avLst/>
          </a:prstGeom>
        </p:spPr>
        <p:txBody>
          <a:bodyPr wrap="square" lIns="0" tIns="0" rIns="0" bIns="0" rtlCol="0" anchor="t">
            <a:spAutoFit/>
          </a:bodyPr>
          <a:lstStyle/>
          <a:p>
            <a:pPr>
              <a:lnSpc>
                <a:spcPts val="3824"/>
              </a:lnSpc>
            </a:pPr>
            <a:r>
              <a:rPr lang="en-US" sz="2700" dirty="0">
                <a:solidFill>
                  <a:srgbClr val="094E5E"/>
                </a:solidFill>
                <a:latin typeface="Telegraf Bold"/>
              </a:rPr>
              <a:t>Challenges encountered: </a:t>
            </a:r>
            <a:endParaRPr lang="en-US" sz="2731" dirty="0">
              <a:solidFill>
                <a:srgbClr val="094E5E"/>
              </a:solidFill>
              <a:latin typeface="Telegraf Bold"/>
            </a:endParaRPr>
          </a:p>
          <a:p>
            <a:pPr marL="471805" lvl="1" indent="-235585">
              <a:lnSpc>
                <a:spcPts val="3059"/>
              </a:lnSpc>
              <a:buFont typeface="Arial"/>
              <a:buChar char="•"/>
            </a:pPr>
            <a:r>
              <a:rPr lang="en-US" sz="2000" dirty="0">
                <a:solidFill>
                  <a:srgbClr val="000000"/>
                </a:solidFill>
                <a:latin typeface="Telegraf"/>
              </a:rPr>
              <a:t>lack of </a:t>
            </a:r>
            <a:r>
              <a:rPr lang="en-US" sz="2000" b="1" dirty="0">
                <a:solidFill>
                  <a:srgbClr val="000000"/>
                </a:solidFill>
                <a:latin typeface="Telegraf"/>
              </a:rPr>
              <a:t>funding for community-led initiatives </a:t>
            </a:r>
            <a:r>
              <a:rPr lang="en-US" sz="2000" dirty="0">
                <a:solidFill>
                  <a:srgbClr val="000000"/>
                </a:solidFill>
                <a:latin typeface="Telegraf"/>
              </a:rPr>
              <a:t>and harm reduction programs</a:t>
            </a:r>
          </a:p>
          <a:p>
            <a:pPr marL="471805" lvl="1" indent="-235585">
              <a:lnSpc>
                <a:spcPts val="3059"/>
              </a:lnSpc>
              <a:buFont typeface="Arial"/>
              <a:buChar char="•"/>
            </a:pPr>
            <a:r>
              <a:rPr lang="en-US" sz="2000" dirty="0">
                <a:solidFill>
                  <a:srgbClr val="000000"/>
                </a:solidFill>
                <a:latin typeface="Telegraf"/>
              </a:rPr>
              <a:t>absence of comprehensive prevention and harm reduction</a:t>
            </a:r>
          </a:p>
          <a:p>
            <a:pPr marL="471805" lvl="1" indent="-235585">
              <a:lnSpc>
                <a:spcPts val="3059"/>
              </a:lnSpc>
              <a:buFont typeface="Arial"/>
              <a:buChar char="•"/>
            </a:pPr>
            <a:r>
              <a:rPr lang="en-US" sz="2000" dirty="0">
                <a:solidFill>
                  <a:srgbClr val="000000"/>
                </a:solidFill>
                <a:latin typeface="Telegraf"/>
              </a:rPr>
              <a:t>limited access to controlled medicines for pain relief</a:t>
            </a:r>
          </a:p>
          <a:p>
            <a:pPr marL="471805" lvl="1" indent="-235585">
              <a:lnSpc>
                <a:spcPts val="3059"/>
              </a:lnSpc>
              <a:buFont typeface="Arial"/>
              <a:buChar char="•"/>
            </a:pPr>
            <a:r>
              <a:rPr lang="en-US" sz="2000" dirty="0">
                <a:solidFill>
                  <a:srgbClr val="000000"/>
                </a:solidFill>
                <a:latin typeface="Telegraf"/>
              </a:rPr>
              <a:t>limited and HIV and HCV testing for people who use drugs and HIV prevention for </a:t>
            </a:r>
            <a:r>
              <a:rPr lang="en-US" sz="2000" dirty="0" err="1">
                <a:solidFill>
                  <a:srgbClr val="000000"/>
                </a:solidFill>
                <a:latin typeface="Telegraf"/>
              </a:rPr>
              <a:t>chemsex</a:t>
            </a:r>
            <a:endParaRPr lang="en-US" sz="2000" dirty="0">
              <a:solidFill>
                <a:srgbClr val="000000"/>
              </a:solidFill>
              <a:latin typeface="Telegraf"/>
            </a:endParaRPr>
          </a:p>
          <a:p>
            <a:pPr marL="471805" lvl="1" indent="-235585">
              <a:lnSpc>
                <a:spcPts val="3059"/>
              </a:lnSpc>
              <a:buFont typeface="Arial"/>
              <a:buChar char="•"/>
            </a:pPr>
            <a:r>
              <a:rPr lang="en-US" sz="2000" b="1" dirty="0">
                <a:solidFill>
                  <a:srgbClr val="000000"/>
                </a:solidFill>
                <a:latin typeface="Telegraf"/>
              </a:rPr>
              <a:t>criminalization, racism, and discrimination against Indigenous, Black, and brown people </a:t>
            </a:r>
            <a:r>
              <a:rPr lang="en-US" sz="2000" dirty="0">
                <a:solidFill>
                  <a:srgbClr val="000000"/>
                </a:solidFill>
                <a:latin typeface="Telegraf"/>
              </a:rPr>
              <a:t>results in people from these communities disengaging from or actively avoiding health services</a:t>
            </a:r>
          </a:p>
          <a:p>
            <a:pPr marL="471805" lvl="1" indent="-235585">
              <a:lnSpc>
                <a:spcPts val="3059"/>
              </a:lnSpc>
              <a:buFont typeface="Arial"/>
              <a:buChar char="•"/>
            </a:pPr>
            <a:endParaRPr lang="en-US" sz="2000" dirty="0">
              <a:solidFill>
                <a:srgbClr val="000000"/>
              </a:solidFill>
              <a:latin typeface="Telegraf"/>
            </a:endParaRPr>
          </a:p>
          <a:p>
            <a:pPr marL="471805" lvl="1" indent="-235585">
              <a:lnSpc>
                <a:spcPts val="3059"/>
              </a:lnSpc>
              <a:buFont typeface="Arial"/>
              <a:buChar char="•"/>
            </a:pPr>
            <a:endParaRPr lang="en-US" sz="2200" dirty="0">
              <a:ea typeface="Calibri"/>
              <a:cs typeface="Calibri"/>
            </a:endParaRPr>
          </a:p>
        </p:txBody>
      </p:sp>
      <p:sp>
        <p:nvSpPr>
          <p:cNvPr id="9" name="TextBox 9"/>
          <p:cNvSpPr txBox="1"/>
          <p:nvPr/>
        </p:nvSpPr>
        <p:spPr>
          <a:xfrm>
            <a:off x="8840549" y="7764932"/>
            <a:ext cx="8466745" cy="1277754"/>
          </a:xfrm>
          <a:prstGeom prst="rect">
            <a:avLst/>
          </a:prstGeom>
        </p:spPr>
        <p:txBody>
          <a:bodyPr wrap="square" lIns="0" tIns="0" rIns="0" bIns="0" rtlCol="0" anchor="t">
            <a:spAutoFit/>
          </a:bodyPr>
          <a:lstStyle/>
          <a:p>
            <a:pPr>
              <a:lnSpc>
                <a:spcPts val="3824"/>
              </a:lnSpc>
            </a:pPr>
            <a:r>
              <a:rPr lang="en-US" sz="2700">
                <a:solidFill>
                  <a:srgbClr val="094E5E"/>
                </a:solidFill>
                <a:latin typeface="Telegraf Bold"/>
              </a:rPr>
              <a:t>NGO responses: </a:t>
            </a:r>
            <a:endParaRPr lang="en-US"/>
          </a:p>
          <a:p>
            <a:pPr marL="471805" lvl="1" indent="-235585">
              <a:lnSpc>
                <a:spcPts val="3059"/>
              </a:lnSpc>
              <a:buFont typeface="Arial"/>
              <a:buChar char="•"/>
            </a:pPr>
            <a:r>
              <a:rPr lang="en-US" sz="2000">
                <a:solidFill>
                  <a:srgbClr val="000000"/>
                </a:solidFill>
                <a:latin typeface="Telegraf"/>
              </a:rPr>
              <a:t>improving education, prevention and harm reduction initiatives</a:t>
            </a:r>
          </a:p>
          <a:p>
            <a:pPr marL="471805" lvl="1" indent="-235585">
              <a:lnSpc>
                <a:spcPts val="3059"/>
              </a:lnSpc>
              <a:buFont typeface="Arial"/>
              <a:buChar char="•"/>
            </a:pPr>
            <a:r>
              <a:rPr lang="en-US" sz="2000">
                <a:solidFill>
                  <a:srgbClr val="000000"/>
                </a:solidFill>
                <a:latin typeface="Telegraf"/>
              </a:rPr>
              <a:t>advocacy</a:t>
            </a:r>
          </a:p>
        </p:txBody>
      </p:sp>
      <p:pic>
        <p:nvPicPr>
          <p:cNvPr id="10" name="Picture 10"/>
          <p:cNvPicPr>
            <a:picLocks noChangeAspect="1"/>
          </p:cNvPicPr>
          <p:nvPr/>
        </p:nvPicPr>
        <p:blipFill>
          <a:blip r:embed="rId3"/>
          <a:stretch>
            <a:fillRect/>
          </a:stretch>
        </p:blipFill>
        <p:spPr>
          <a:xfrm>
            <a:off x="-369998" y="4988025"/>
            <a:ext cx="8938598" cy="3730046"/>
          </a:xfrm>
          <a:prstGeom prst="rect">
            <a:avLst/>
          </a:prstGeom>
        </p:spPr>
      </p:pic>
      <p:sp>
        <p:nvSpPr>
          <p:cNvPr id="12" name="Freeform 8">
            <a:extLst>
              <a:ext uri="{FF2B5EF4-FFF2-40B4-BE49-F238E27FC236}">
                <a16:creationId xmlns:a16="http://schemas.microsoft.com/office/drawing/2014/main" id="{4CED56D2-9820-FCC0-360C-B8F9A339A72D}"/>
              </a:ext>
            </a:extLst>
          </p:cNvPr>
          <p:cNvSpPr/>
          <p:nvPr/>
        </p:nvSpPr>
        <p:spPr>
          <a:xfrm>
            <a:off x="2029894" y="8943225"/>
            <a:ext cx="878443" cy="878443"/>
          </a:xfrm>
          <a:custGeom>
            <a:avLst/>
            <a:gdLst/>
            <a:ahLst/>
            <a:cxnLst/>
            <a:rect l="l" t="t" r="r" b="b"/>
            <a:pathLst>
              <a:path w="878443" h="878443">
                <a:moveTo>
                  <a:pt x="0" y="0"/>
                </a:moveTo>
                <a:lnTo>
                  <a:pt x="878443" y="0"/>
                </a:lnTo>
                <a:lnTo>
                  <a:pt x="878443" y="878443"/>
                </a:lnTo>
                <a:lnTo>
                  <a:pt x="0" y="878443"/>
                </a:lnTo>
                <a:lnTo>
                  <a:pt x="0" y="0"/>
                </a:lnTo>
                <a:close/>
              </a:path>
            </a:pathLst>
          </a:custGeom>
          <a:blipFill>
            <a:blip r:embed="rId4"/>
            <a:stretch>
              <a:fillRect/>
            </a:stretch>
          </a:blipFill>
        </p:spPr>
        <p:txBody>
          <a:bodyPr/>
          <a:lstStyle/>
          <a:p>
            <a:endParaRPr lang="en-US"/>
          </a:p>
        </p:txBody>
      </p:sp>
      <p:sp>
        <p:nvSpPr>
          <p:cNvPr id="14" name="Freeform 9">
            <a:extLst>
              <a:ext uri="{FF2B5EF4-FFF2-40B4-BE49-F238E27FC236}">
                <a16:creationId xmlns:a16="http://schemas.microsoft.com/office/drawing/2014/main" id="{B351D8D8-B4D6-6620-0889-AEBE71623760}"/>
              </a:ext>
            </a:extLst>
          </p:cNvPr>
          <p:cNvSpPr/>
          <p:nvPr/>
        </p:nvSpPr>
        <p:spPr>
          <a:xfrm>
            <a:off x="628829" y="9047612"/>
            <a:ext cx="1018958" cy="669670"/>
          </a:xfrm>
          <a:custGeom>
            <a:avLst/>
            <a:gdLst/>
            <a:ahLst/>
            <a:cxnLst/>
            <a:rect l="l" t="t" r="r" b="b"/>
            <a:pathLst>
              <a:path w="1018958" h="669670">
                <a:moveTo>
                  <a:pt x="0" y="0"/>
                </a:moveTo>
                <a:lnTo>
                  <a:pt x="1018958" y="0"/>
                </a:lnTo>
                <a:lnTo>
                  <a:pt x="1018958" y="669669"/>
                </a:lnTo>
                <a:lnTo>
                  <a:pt x="0" y="669669"/>
                </a:lnTo>
                <a:lnTo>
                  <a:pt x="0" y="0"/>
                </a:lnTo>
                <a:close/>
              </a:path>
            </a:pathLst>
          </a:custGeom>
          <a:blipFill>
            <a:blip r:embed="rId5"/>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234EE47DAA6C141AA209F4E38B3C6AB" ma:contentTypeVersion="18" ma:contentTypeDescription="Ein neues Dokument erstellen." ma:contentTypeScope="" ma:versionID="a0cd630b513f793f6aeb0df9a40c266b">
  <xsd:schema xmlns:xsd="http://www.w3.org/2001/XMLSchema" xmlns:xs="http://www.w3.org/2001/XMLSchema" xmlns:p="http://schemas.microsoft.com/office/2006/metadata/properties" xmlns:ns2="35725b1b-c920-4f65-8cc2-f0b84cde4d5d" xmlns:ns3="7bd66914-eaf8-453a-be80-e475d7b2f84d" targetNamespace="http://schemas.microsoft.com/office/2006/metadata/properties" ma:root="true" ma:fieldsID="98da20494121f0fdd02ff329d15ed6a4" ns2:_="" ns3:_="">
    <xsd:import namespace="35725b1b-c920-4f65-8cc2-f0b84cde4d5d"/>
    <xsd:import namespace="7bd66914-eaf8-453a-be80-e475d7b2f84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725b1b-c920-4f65-8cc2-f0b84cde4d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9b83633d-3a91-406b-8948-f9b2dab6427f"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d66914-eaf8-453a-be80-e475d7b2f84d"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ba081863-c1ef-434e-a27c-a53b4d1922b8}" ma:internalName="TaxCatchAll" ma:showField="CatchAllData" ma:web="7bd66914-eaf8-453a-be80-e475d7b2f8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5725b1b-c920-4f65-8cc2-f0b84cde4d5d">
      <Terms xmlns="http://schemas.microsoft.com/office/infopath/2007/PartnerControls"/>
    </lcf76f155ced4ddcb4097134ff3c332f>
    <TaxCatchAll xmlns="7bd66914-eaf8-453a-be80-e475d7b2f84d" xsi:nil="true"/>
  </documentManagement>
</p:properties>
</file>

<file path=customXml/itemProps1.xml><?xml version="1.0" encoding="utf-8"?>
<ds:datastoreItem xmlns:ds="http://schemas.openxmlformats.org/officeDocument/2006/customXml" ds:itemID="{6B36CFA5-80D5-4F25-9C27-FD3758C76048}">
  <ds:schemaRefs>
    <ds:schemaRef ds:uri="35725b1b-c920-4f65-8cc2-f0b84cde4d5d"/>
    <ds:schemaRef ds:uri="7bd66914-eaf8-453a-be80-e475d7b2f8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B1C1C0D-F63D-4A26-A737-FABB8F0868D1}">
  <ds:schemaRefs>
    <ds:schemaRef ds:uri="http://schemas.microsoft.com/sharepoint/v3/contenttype/forms"/>
  </ds:schemaRefs>
</ds:datastoreItem>
</file>

<file path=customXml/itemProps3.xml><?xml version="1.0" encoding="utf-8"?>
<ds:datastoreItem xmlns:ds="http://schemas.openxmlformats.org/officeDocument/2006/customXml" ds:itemID="{E99450BD-0F36-4FE2-9FC8-341A50C90257}">
  <ds:schemaRefs>
    <ds:schemaRef ds:uri="35725b1b-c920-4f65-8cc2-f0b84cde4d5d"/>
    <ds:schemaRef ds:uri="7bd66914-eaf8-453a-be80-e475d7b2f84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TotalTime>
  <Words>5082</Words>
  <Application>Microsoft Macintosh PowerPoint</Application>
  <PresentationFormat>Custom</PresentationFormat>
  <Paragraphs>353</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Telegraf</vt:lpstr>
      <vt:lpstr>Calibri</vt:lpstr>
      <vt:lpstr>Montserrat</vt:lpstr>
      <vt:lpstr>Montserrat Bold</vt:lpstr>
      <vt:lpstr>Montserrat Italics</vt:lpstr>
      <vt:lpstr>Wingdings</vt:lpstr>
      <vt:lpstr>Telegraf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civil society report</dc:title>
  <cp:lastModifiedBy>Nazlee Maghsoudi</cp:lastModifiedBy>
  <cp:revision>6</cp:revision>
  <dcterms:created xsi:type="dcterms:W3CDTF">2006-08-16T00:00:00Z</dcterms:created>
  <dcterms:modified xsi:type="dcterms:W3CDTF">2024-03-18T11:43:39Z</dcterms:modified>
  <dc:identifier>DAF_NSOjJao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0x010100E234EE47DAA6C141AA209F4E38B3C6AB</vt:lpwstr>
  </property>
  <property fmtid="{D5CDD505-2E9C-101B-9397-08002B2CF9AE}" pid="3" name="MediaServiceImageTags">
    <vt:lpwstr/>
  </property>
</Properties>
</file>